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63" r:id="rId4"/>
  </p:sldMasterIdLst>
  <p:notesMasterIdLst>
    <p:notesMasterId r:id="rId51"/>
  </p:notesMasterIdLst>
  <p:handoutMasterIdLst>
    <p:handoutMasterId r:id="rId52"/>
  </p:handoutMasterIdLst>
  <p:sldIdLst>
    <p:sldId id="643" r:id="rId5"/>
    <p:sldId id="619" r:id="rId6"/>
    <p:sldId id="583" r:id="rId7"/>
    <p:sldId id="586" r:id="rId8"/>
    <p:sldId id="588" r:id="rId9"/>
    <p:sldId id="657" r:id="rId10"/>
    <p:sldId id="589" r:id="rId11"/>
    <p:sldId id="590" r:id="rId12"/>
    <p:sldId id="547" r:id="rId13"/>
    <p:sldId id="644" r:id="rId14"/>
    <p:sldId id="655" r:id="rId15"/>
    <p:sldId id="625" r:id="rId16"/>
    <p:sldId id="582" r:id="rId17"/>
    <p:sldId id="591" r:id="rId18"/>
    <p:sldId id="627" r:id="rId19"/>
    <p:sldId id="645" r:id="rId20"/>
    <p:sldId id="646" r:id="rId21"/>
    <p:sldId id="626" r:id="rId22"/>
    <p:sldId id="628" r:id="rId23"/>
    <p:sldId id="651" r:id="rId24"/>
    <p:sldId id="653" r:id="rId25"/>
    <p:sldId id="658" r:id="rId26"/>
    <p:sldId id="593" r:id="rId27"/>
    <p:sldId id="594" r:id="rId28"/>
    <p:sldId id="595" r:id="rId29"/>
    <p:sldId id="597" r:id="rId30"/>
    <p:sldId id="656" r:id="rId31"/>
    <p:sldId id="600" r:id="rId32"/>
    <p:sldId id="601" r:id="rId33"/>
    <p:sldId id="629" r:id="rId34"/>
    <p:sldId id="630" r:id="rId35"/>
    <p:sldId id="647" r:id="rId36"/>
    <p:sldId id="530" r:id="rId37"/>
    <p:sldId id="612" r:id="rId38"/>
    <p:sldId id="638" r:id="rId39"/>
    <p:sldId id="622" r:id="rId40"/>
    <p:sldId id="621" r:id="rId41"/>
    <p:sldId id="654" r:id="rId42"/>
    <p:sldId id="652" r:id="rId43"/>
    <p:sldId id="648" r:id="rId44"/>
    <p:sldId id="636" r:id="rId45"/>
    <p:sldId id="649" r:id="rId46"/>
    <p:sldId id="650" r:id="rId47"/>
    <p:sldId id="623" r:id="rId48"/>
    <p:sldId id="642" r:id="rId49"/>
    <p:sldId id="485" r:id="rId50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259B9B"/>
    <a:srgbClr val="000000"/>
    <a:srgbClr val="FFFFCC"/>
    <a:srgbClr val="CCFFCC"/>
    <a:srgbClr val="CCECFF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88092" autoAdjust="0"/>
  </p:normalViewPr>
  <p:slideViewPr>
    <p:cSldViewPr>
      <p:cViewPr>
        <p:scale>
          <a:sx n="90" d="100"/>
          <a:sy n="90" d="100"/>
        </p:scale>
        <p:origin x="-31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8"/>
        <p:guide pos="21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05A74-458E-4DD8-ABF9-99517DAF658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A4129BF-D386-4D27-8F89-68687ED4BADE}">
      <dgm:prSet phldrT="[Text]"/>
      <dgm:spPr/>
      <dgm:t>
        <a:bodyPr/>
        <a:lstStyle/>
        <a:p>
          <a:r>
            <a:rPr lang="hr-HR" dirty="0" smtClean="0"/>
            <a:t>PRIPREMA </a:t>
          </a:r>
        </a:p>
        <a:p>
          <a:r>
            <a:rPr lang="hr-HR" dirty="0" smtClean="0"/>
            <a:t>PROJEKTA</a:t>
          </a:r>
        </a:p>
        <a:p>
          <a:endParaRPr lang="hr-HR" dirty="0"/>
        </a:p>
      </dgm:t>
    </dgm:pt>
    <dgm:pt modelId="{AD75AE20-B625-47AA-83CF-9D834489607C}" type="parTrans" cxnId="{6F128C1A-4EE7-4326-9F13-3B43A8F92E35}">
      <dgm:prSet/>
      <dgm:spPr/>
      <dgm:t>
        <a:bodyPr/>
        <a:lstStyle/>
        <a:p>
          <a:endParaRPr lang="hr-HR"/>
        </a:p>
      </dgm:t>
    </dgm:pt>
    <dgm:pt modelId="{55812C9F-526B-457E-8C4F-4A54D86B2CEB}" type="sibTrans" cxnId="{6F128C1A-4EE7-4326-9F13-3B43A8F92E35}">
      <dgm:prSet/>
      <dgm:spPr/>
      <dgm:t>
        <a:bodyPr/>
        <a:lstStyle/>
        <a:p>
          <a:endParaRPr lang="hr-HR"/>
        </a:p>
      </dgm:t>
    </dgm:pt>
    <dgm:pt modelId="{62884BED-0CD4-481B-84BE-DFC862B81E47}">
      <dgm:prSet phldrT="[Text]"/>
      <dgm:spPr/>
      <dgm:t>
        <a:bodyPr/>
        <a:lstStyle/>
        <a:p>
          <a:r>
            <a:rPr lang="hr-HR" dirty="0" smtClean="0"/>
            <a:t>NATJEČAJ</a:t>
          </a:r>
          <a:endParaRPr lang="hr-HR" dirty="0"/>
        </a:p>
      </dgm:t>
    </dgm:pt>
    <dgm:pt modelId="{F0E076A8-75E5-4E8C-A902-59E361542DA0}" type="parTrans" cxnId="{3C655E3C-2807-4023-A364-1FB94F29D6F7}">
      <dgm:prSet/>
      <dgm:spPr/>
      <dgm:t>
        <a:bodyPr/>
        <a:lstStyle/>
        <a:p>
          <a:endParaRPr lang="hr-HR"/>
        </a:p>
      </dgm:t>
    </dgm:pt>
    <dgm:pt modelId="{5E170C05-6799-4686-9AC8-FDC0D744CACD}" type="sibTrans" cxnId="{3C655E3C-2807-4023-A364-1FB94F29D6F7}">
      <dgm:prSet/>
      <dgm:spPr/>
      <dgm:t>
        <a:bodyPr/>
        <a:lstStyle/>
        <a:p>
          <a:endParaRPr lang="hr-HR"/>
        </a:p>
      </dgm:t>
    </dgm:pt>
    <dgm:pt modelId="{9A4BF9DA-6AE1-422F-BF3F-2A8B557F99E6}">
      <dgm:prSet phldrT="[Text]"/>
      <dgm:spPr/>
      <dgm:t>
        <a:bodyPr/>
        <a:lstStyle/>
        <a:p>
          <a:r>
            <a:rPr lang="hr-HR" dirty="0" smtClean="0"/>
            <a:t>PRIJAVA PROJEKTA</a:t>
          </a:r>
          <a:endParaRPr lang="hr-HR" dirty="0"/>
        </a:p>
      </dgm:t>
    </dgm:pt>
    <dgm:pt modelId="{C5D1ECE8-0ACA-4A74-9FBC-DDF25D47E952}" type="parTrans" cxnId="{907B459C-0F41-4CC3-A262-179B288ACBDE}">
      <dgm:prSet/>
      <dgm:spPr/>
      <dgm:t>
        <a:bodyPr/>
        <a:lstStyle/>
        <a:p>
          <a:endParaRPr lang="hr-HR"/>
        </a:p>
      </dgm:t>
    </dgm:pt>
    <dgm:pt modelId="{6E526923-D0CB-4B83-AD5F-84847DD29A20}" type="sibTrans" cxnId="{907B459C-0F41-4CC3-A262-179B288ACBDE}">
      <dgm:prSet/>
      <dgm:spPr/>
      <dgm:t>
        <a:bodyPr/>
        <a:lstStyle/>
        <a:p>
          <a:endParaRPr lang="hr-HR"/>
        </a:p>
      </dgm:t>
    </dgm:pt>
    <dgm:pt modelId="{DE88B362-70DC-4ACA-8A37-4A1BFA9327A6}" type="pres">
      <dgm:prSet presAssocID="{A1805A74-458E-4DD8-ABF9-99517DAF658B}" presName="Name0" presStyleCnt="0">
        <dgm:presLayoutVars>
          <dgm:dir/>
          <dgm:resizeHandles val="exact"/>
        </dgm:presLayoutVars>
      </dgm:prSet>
      <dgm:spPr/>
    </dgm:pt>
    <dgm:pt modelId="{D66552A3-D232-4BEF-9435-11C6BA8F5D19}" type="pres">
      <dgm:prSet presAssocID="{A1805A74-458E-4DD8-ABF9-99517DAF658B}" presName="arrow" presStyleLbl="bgShp" presStyleIdx="0" presStyleCnt="1" custLinFactY="100000" custLinFactNeighborX="-793" custLinFactNeighborY="103846"/>
      <dgm:spPr/>
    </dgm:pt>
    <dgm:pt modelId="{B01DD569-E43F-4BC7-B67E-C89DBEA2AFE4}" type="pres">
      <dgm:prSet presAssocID="{A1805A74-458E-4DD8-ABF9-99517DAF658B}" presName="points" presStyleCnt="0"/>
      <dgm:spPr/>
    </dgm:pt>
    <dgm:pt modelId="{67F6DEE4-35D4-470F-9670-BD087B8C5317}" type="pres">
      <dgm:prSet presAssocID="{CA4129BF-D386-4D27-8F89-68687ED4BADE}" presName="compositeA" presStyleCnt="0"/>
      <dgm:spPr/>
    </dgm:pt>
    <dgm:pt modelId="{5A4DD856-A4E9-4F52-A15D-20BD90E8CC92}" type="pres">
      <dgm:prSet presAssocID="{CA4129BF-D386-4D27-8F89-68687ED4BAD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905474-A908-43CA-9BFB-B691392BE299}" type="pres">
      <dgm:prSet presAssocID="{CA4129BF-D386-4D27-8F89-68687ED4BADE}" presName="circleA" presStyleLbl="node1" presStyleIdx="0" presStyleCnt="3"/>
      <dgm:spPr/>
    </dgm:pt>
    <dgm:pt modelId="{24621538-5610-447C-B6E2-8790D5F27CA2}" type="pres">
      <dgm:prSet presAssocID="{CA4129BF-D386-4D27-8F89-68687ED4BADE}" presName="spaceA" presStyleCnt="0"/>
      <dgm:spPr/>
    </dgm:pt>
    <dgm:pt modelId="{EFEAAAE3-7EE5-4447-BF3F-14A26DE80FC9}" type="pres">
      <dgm:prSet presAssocID="{55812C9F-526B-457E-8C4F-4A54D86B2CEB}" presName="space" presStyleCnt="0"/>
      <dgm:spPr/>
    </dgm:pt>
    <dgm:pt modelId="{73D4BEB8-1EDD-4A76-8036-83ABAE422AF5}" type="pres">
      <dgm:prSet presAssocID="{62884BED-0CD4-481B-84BE-DFC862B81E47}" presName="compositeB" presStyleCnt="0"/>
      <dgm:spPr/>
    </dgm:pt>
    <dgm:pt modelId="{6415C693-DCB4-46FB-8A06-E412BC275962}" type="pres">
      <dgm:prSet presAssocID="{62884BED-0CD4-481B-84BE-DFC862B81E47}" presName="textB" presStyleLbl="revTx" presStyleIdx="1" presStyleCnt="3" custLinFactNeighborX="12956" custLinFactNeighborY="-57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BD85D6-8D82-45E2-B215-A767ADDF5C83}" type="pres">
      <dgm:prSet presAssocID="{62884BED-0CD4-481B-84BE-DFC862B81E47}" presName="circleB" presStyleLbl="node1" presStyleIdx="1" presStyleCnt="3" custLinFactX="23240" custLinFactNeighborX="100000" custLinFactNeighborY="50000"/>
      <dgm:spPr/>
    </dgm:pt>
    <dgm:pt modelId="{121ECDFC-1BAB-46CB-B54D-EA80006AFFBB}" type="pres">
      <dgm:prSet presAssocID="{62884BED-0CD4-481B-84BE-DFC862B81E47}" presName="spaceB" presStyleCnt="0"/>
      <dgm:spPr/>
    </dgm:pt>
    <dgm:pt modelId="{E1E16D0D-5D31-496A-83BE-E5851CB1B693}" type="pres">
      <dgm:prSet presAssocID="{5E170C05-6799-4686-9AC8-FDC0D744CACD}" presName="space" presStyleCnt="0"/>
      <dgm:spPr/>
    </dgm:pt>
    <dgm:pt modelId="{CEEC2AFA-37DD-4032-82F3-7B7EA730F5EA}" type="pres">
      <dgm:prSet presAssocID="{9A4BF9DA-6AE1-422F-BF3F-2A8B557F99E6}" presName="compositeA" presStyleCnt="0"/>
      <dgm:spPr/>
    </dgm:pt>
    <dgm:pt modelId="{46B93BBA-034B-4B3C-A633-2FAA177B936D}" type="pres">
      <dgm:prSet presAssocID="{9A4BF9DA-6AE1-422F-BF3F-2A8B557F99E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6EE5D4-71A0-4C08-9A66-7067A20AF6B5}" type="pres">
      <dgm:prSet presAssocID="{9A4BF9DA-6AE1-422F-BF3F-2A8B557F99E6}" presName="circleA" presStyleLbl="node1" presStyleIdx="2" presStyleCnt="3"/>
      <dgm:spPr/>
    </dgm:pt>
    <dgm:pt modelId="{4EFC299C-3DD5-4882-9485-C5C72FC693F7}" type="pres">
      <dgm:prSet presAssocID="{9A4BF9DA-6AE1-422F-BF3F-2A8B557F99E6}" presName="spaceA" presStyleCnt="0"/>
      <dgm:spPr/>
    </dgm:pt>
  </dgm:ptLst>
  <dgm:cxnLst>
    <dgm:cxn modelId="{794387EA-8D72-4ABE-A290-4035261367C5}" type="presOf" srcId="{CA4129BF-D386-4D27-8F89-68687ED4BADE}" destId="{5A4DD856-A4E9-4F52-A15D-20BD90E8CC92}" srcOrd="0" destOrd="0" presId="urn:microsoft.com/office/officeart/2005/8/layout/hProcess11"/>
    <dgm:cxn modelId="{22DCBEAC-3B42-460B-B4ED-19BC26B280B5}" type="presOf" srcId="{A1805A74-458E-4DD8-ABF9-99517DAF658B}" destId="{DE88B362-70DC-4ACA-8A37-4A1BFA9327A6}" srcOrd="0" destOrd="0" presId="urn:microsoft.com/office/officeart/2005/8/layout/hProcess11"/>
    <dgm:cxn modelId="{97AF152C-6BCA-43A7-9A95-70B1A71A9156}" type="presOf" srcId="{9A4BF9DA-6AE1-422F-BF3F-2A8B557F99E6}" destId="{46B93BBA-034B-4B3C-A633-2FAA177B936D}" srcOrd="0" destOrd="0" presId="urn:microsoft.com/office/officeart/2005/8/layout/hProcess11"/>
    <dgm:cxn modelId="{782943CD-8164-497E-ABD2-5DBE5924F7AB}" type="presOf" srcId="{62884BED-0CD4-481B-84BE-DFC862B81E47}" destId="{6415C693-DCB4-46FB-8A06-E412BC275962}" srcOrd="0" destOrd="0" presId="urn:microsoft.com/office/officeart/2005/8/layout/hProcess11"/>
    <dgm:cxn modelId="{6F128C1A-4EE7-4326-9F13-3B43A8F92E35}" srcId="{A1805A74-458E-4DD8-ABF9-99517DAF658B}" destId="{CA4129BF-D386-4D27-8F89-68687ED4BADE}" srcOrd="0" destOrd="0" parTransId="{AD75AE20-B625-47AA-83CF-9D834489607C}" sibTransId="{55812C9F-526B-457E-8C4F-4A54D86B2CEB}"/>
    <dgm:cxn modelId="{3C655E3C-2807-4023-A364-1FB94F29D6F7}" srcId="{A1805A74-458E-4DD8-ABF9-99517DAF658B}" destId="{62884BED-0CD4-481B-84BE-DFC862B81E47}" srcOrd="1" destOrd="0" parTransId="{F0E076A8-75E5-4E8C-A902-59E361542DA0}" sibTransId="{5E170C05-6799-4686-9AC8-FDC0D744CACD}"/>
    <dgm:cxn modelId="{907B459C-0F41-4CC3-A262-179B288ACBDE}" srcId="{A1805A74-458E-4DD8-ABF9-99517DAF658B}" destId="{9A4BF9DA-6AE1-422F-BF3F-2A8B557F99E6}" srcOrd="2" destOrd="0" parTransId="{C5D1ECE8-0ACA-4A74-9FBC-DDF25D47E952}" sibTransId="{6E526923-D0CB-4B83-AD5F-84847DD29A20}"/>
    <dgm:cxn modelId="{14FE0666-F90F-41F3-ADF5-36DC0FB6E032}" type="presParOf" srcId="{DE88B362-70DC-4ACA-8A37-4A1BFA9327A6}" destId="{D66552A3-D232-4BEF-9435-11C6BA8F5D19}" srcOrd="0" destOrd="0" presId="urn:microsoft.com/office/officeart/2005/8/layout/hProcess11"/>
    <dgm:cxn modelId="{45169C7B-EFCC-4536-86A3-2CDB065C0820}" type="presParOf" srcId="{DE88B362-70DC-4ACA-8A37-4A1BFA9327A6}" destId="{B01DD569-E43F-4BC7-B67E-C89DBEA2AFE4}" srcOrd="1" destOrd="0" presId="urn:microsoft.com/office/officeart/2005/8/layout/hProcess11"/>
    <dgm:cxn modelId="{E88544EC-A408-4779-8F21-31BF7991088E}" type="presParOf" srcId="{B01DD569-E43F-4BC7-B67E-C89DBEA2AFE4}" destId="{67F6DEE4-35D4-470F-9670-BD087B8C5317}" srcOrd="0" destOrd="0" presId="urn:microsoft.com/office/officeart/2005/8/layout/hProcess11"/>
    <dgm:cxn modelId="{59A32067-DC9B-4752-B8C8-B3B449049F11}" type="presParOf" srcId="{67F6DEE4-35D4-470F-9670-BD087B8C5317}" destId="{5A4DD856-A4E9-4F52-A15D-20BD90E8CC92}" srcOrd="0" destOrd="0" presId="urn:microsoft.com/office/officeart/2005/8/layout/hProcess11"/>
    <dgm:cxn modelId="{A6FBAEEB-A5ED-4053-87A0-DCA408474116}" type="presParOf" srcId="{67F6DEE4-35D4-470F-9670-BD087B8C5317}" destId="{49905474-A908-43CA-9BFB-B691392BE299}" srcOrd="1" destOrd="0" presId="urn:microsoft.com/office/officeart/2005/8/layout/hProcess11"/>
    <dgm:cxn modelId="{BC691F08-9114-432B-A8AB-A0625589F126}" type="presParOf" srcId="{67F6DEE4-35D4-470F-9670-BD087B8C5317}" destId="{24621538-5610-447C-B6E2-8790D5F27CA2}" srcOrd="2" destOrd="0" presId="urn:microsoft.com/office/officeart/2005/8/layout/hProcess11"/>
    <dgm:cxn modelId="{9217C813-F8F7-4349-8273-13A8EA77B78A}" type="presParOf" srcId="{B01DD569-E43F-4BC7-B67E-C89DBEA2AFE4}" destId="{EFEAAAE3-7EE5-4447-BF3F-14A26DE80FC9}" srcOrd="1" destOrd="0" presId="urn:microsoft.com/office/officeart/2005/8/layout/hProcess11"/>
    <dgm:cxn modelId="{3D7DFD72-E0FF-4572-AC1D-4D6E838C3044}" type="presParOf" srcId="{B01DD569-E43F-4BC7-B67E-C89DBEA2AFE4}" destId="{73D4BEB8-1EDD-4A76-8036-83ABAE422AF5}" srcOrd="2" destOrd="0" presId="urn:microsoft.com/office/officeart/2005/8/layout/hProcess11"/>
    <dgm:cxn modelId="{5A8325EF-296D-416F-AC84-3290E8FC5BAB}" type="presParOf" srcId="{73D4BEB8-1EDD-4A76-8036-83ABAE422AF5}" destId="{6415C693-DCB4-46FB-8A06-E412BC275962}" srcOrd="0" destOrd="0" presId="urn:microsoft.com/office/officeart/2005/8/layout/hProcess11"/>
    <dgm:cxn modelId="{D9BF2AF8-E0CD-429A-A265-CE607D159A41}" type="presParOf" srcId="{73D4BEB8-1EDD-4A76-8036-83ABAE422AF5}" destId="{13BD85D6-8D82-45E2-B215-A767ADDF5C83}" srcOrd="1" destOrd="0" presId="urn:microsoft.com/office/officeart/2005/8/layout/hProcess11"/>
    <dgm:cxn modelId="{6834CEA5-757E-4EFB-862C-484E984CB3F6}" type="presParOf" srcId="{73D4BEB8-1EDD-4A76-8036-83ABAE422AF5}" destId="{121ECDFC-1BAB-46CB-B54D-EA80006AFFBB}" srcOrd="2" destOrd="0" presId="urn:microsoft.com/office/officeart/2005/8/layout/hProcess11"/>
    <dgm:cxn modelId="{B42B1E4D-F75F-4793-9E41-0498820F7C90}" type="presParOf" srcId="{B01DD569-E43F-4BC7-B67E-C89DBEA2AFE4}" destId="{E1E16D0D-5D31-496A-83BE-E5851CB1B693}" srcOrd="3" destOrd="0" presId="urn:microsoft.com/office/officeart/2005/8/layout/hProcess11"/>
    <dgm:cxn modelId="{85123C4C-38D6-436B-A3D8-094640F6E44D}" type="presParOf" srcId="{B01DD569-E43F-4BC7-B67E-C89DBEA2AFE4}" destId="{CEEC2AFA-37DD-4032-82F3-7B7EA730F5EA}" srcOrd="4" destOrd="0" presId="urn:microsoft.com/office/officeart/2005/8/layout/hProcess11"/>
    <dgm:cxn modelId="{7FD1CEE5-E461-4975-9522-F6C5ED4F045A}" type="presParOf" srcId="{CEEC2AFA-37DD-4032-82F3-7B7EA730F5EA}" destId="{46B93BBA-034B-4B3C-A633-2FAA177B936D}" srcOrd="0" destOrd="0" presId="urn:microsoft.com/office/officeart/2005/8/layout/hProcess11"/>
    <dgm:cxn modelId="{7E3AA07E-498E-4E06-A6A8-6BCDD94FE92C}" type="presParOf" srcId="{CEEC2AFA-37DD-4032-82F3-7B7EA730F5EA}" destId="{B86EE5D4-71A0-4C08-9A66-7067A20AF6B5}" srcOrd="1" destOrd="0" presId="urn:microsoft.com/office/officeart/2005/8/layout/hProcess11"/>
    <dgm:cxn modelId="{C450AF47-F978-4C88-BD68-288E7CFA33E6}" type="presParOf" srcId="{CEEC2AFA-37DD-4032-82F3-7B7EA730F5EA}" destId="{4EFC299C-3DD5-4882-9485-C5C72FC693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552A3-D232-4BEF-9435-11C6BA8F5D19}">
      <dsp:nvSpPr>
        <dsp:cNvPr id="0" name=""/>
        <dsp:cNvSpPr/>
      </dsp:nvSpPr>
      <dsp:spPr>
        <a:xfrm>
          <a:off x="0" y="1123324"/>
          <a:ext cx="6096000" cy="74888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DD856-A4E9-4F52-A15D-20BD90E8CC92}">
      <dsp:nvSpPr>
        <dsp:cNvPr id="0" name=""/>
        <dsp:cNvSpPr/>
      </dsp:nvSpPr>
      <dsp:spPr>
        <a:xfrm>
          <a:off x="2678" y="0"/>
          <a:ext cx="1768078" cy="74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PRIPREMA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PROJEKTA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2678" y="0"/>
        <a:ext cx="1768078" cy="748883"/>
      </dsp:txXfrm>
    </dsp:sp>
    <dsp:sp modelId="{49905474-A908-43CA-9BFB-B691392BE299}">
      <dsp:nvSpPr>
        <dsp:cNvPr id="0" name=""/>
        <dsp:cNvSpPr/>
      </dsp:nvSpPr>
      <dsp:spPr>
        <a:xfrm>
          <a:off x="793107" y="842493"/>
          <a:ext cx="187220" cy="18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5C693-DCB4-46FB-8A06-E412BC275962}">
      <dsp:nvSpPr>
        <dsp:cNvPr id="0" name=""/>
        <dsp:cNvSpPr/>
      </dsp:nvSpPr>
      <dsp:spPr>
        <a:xfrm>
          <a:off x="2088233" y="1080121"/>
          <a:ext cx="1768078" cy="74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NATJEČAJ</a:t>
          </a:r>
          <a:endParaRPr lang="hr-HR" sz="1100" kern="1200" dirty="0"/>
        </a:p>
      </dsp:txBody>
      <dsp:txXfrm>
        <a:off x="2088233" y="1080121"/>
        <a:ext cx="1768078" cy="748883"/>
      </dsp:txXfrm>
    </dsp:sp>
    <dsp:sp modelId="{13BD85D6-8D82-45E2-B215-A767ADDF5C83}">
      <dsp:nvSpPr>
        <dsp:cNvPr id="0" name=""/>
        <dsp:cNvSpPr/>
      </dsp:nvSpPr>
      <dsp:spPr>
        <a:xfrm>
          <a:off x="2880320" y="936104"/>
          <a:ext cx="187220" cy="18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93BBA-034B-4B3C-A633-2FAA177B936D}">
      <dsp:nvSpPr>
        <dsp:cNvPr id="0" name=""/>
        <dsp:cNvSpPr/>
      </dsp:nvSpPr>
      <dsp:spPr>
        <a:xfrm>
          <a:off x="3715642" y="0"/>
          <a:ext cx="1768078" cy="74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PRIJAVA PROJEKTA</a:t>
          </a:r>
          <a:endParaRPr lang="hr-HR" sz="1100" kern="1200" dirty="0"/>
        </a:p>
      </dsp:txBody>
      <dsp:txXfrm>
        <a:off x="3715642" y="0"/>
        <a:ext cx="1768078" cy="748883"/>
      </dsp:txXfrm>
    </dsp:sp>
    <dsp:sp modelId="{B86EE5D4-71A0-4C08-9A66-7067A20AF6B5}">
      <dsp:nvSpPr>
        <dsp:cNvPr id="0" name=""/>
        <dsp:cNvSpPr/>
      </dsp:nvSpPr>
      <dsp:spPr>
        <a:xfrm>
          <a:off x="4506071" y="842493"/>
          <a:ext cx="187220" cy="18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35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9" tIns="45524" rIns="91049" bIns="45524" numCol="1" anchor="t" anchorCtr="0" compatLnSpc="1">
            <a:prstTxWarp prst="textNoShape">
              <a:avLst/>
            </a:prstTxWarp>
          </a:bodyPr>
          <a:lstStyle>
            <a:lvl1pPr defTabSz="91071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248" y="0"/>
            <a:ext cx="2917934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9" tIns="45524" rIns="91049" bIns="45524" numCol="1" anchor="t" anchorCtr="0" compatLnSpc="1">
            <a:prstTxWarp prst="textNoShape">
              <a:avLst/>
            </a:prstTxWarp>
          </a:bodyPr>
          <a:lstStyle>
            <a:lvl1pPr algn="r" defTabSz="91071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E8F30D-9BBC-4C01-ABA7-7AEE0AB761F4}" type="datetime1">
              <a:rPr lang="hr-HR"/>
              <a:pPr>
                <a:defRPr/>
              </a:pPr>
              <a:t>31.01.2015</a:t>
            </a:fld>
            <a:endParaRPr lang="hr-H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083"/>
            <a:ext cx="2917935" cy="49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9" tIns="45524" rIns="91049" bIns="45524" numCol="1" anchor="b" anchorCtr="0" compatLnSpc="1">
            <a:prstTxWarp prst="textNoShape">
              <a:avLst/>
            </a:prstTxWarp>
          </a:bodyPr>
          <a:lstStyle>
            <a:lvl1pPr defTabSz="91071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248" y="9370083"/>
            <a:ext cx="2917934" cy="49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9" tIns="45524" rIns="91049" bIns="45524" numCol="1" anchor="b" anchorCtr="0" compatLnSpc="1">
            <a:prstTxWarp prst="textNoShape">
              <a:avLst/>
            </a:prstTxWarp>
          </a:bodyPr>
          <a:lstStyle>
            <a:lvl1pPr algn="r" defTabSz="91071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D92FC3B-4D98-4788-ABCD-72977A2A6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4970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30035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2154" y="4685042"/>
            <a:ext cx="5391456" cy="4440865"/>
          </a:xfrm>
          <a:prstGeom prst="rect">
            <a:avLst/>
          </a:prstGeom>
        </p:spPr>
        <p:txBody>
          <a:bodyPr lIns="90754" tIns="45377" rIns="90754" bIns="45377"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lIns="90754" tIns="45377" rIns="90754" bIns="45377"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lIns="90754" tIns="45377" rIns="90754" bIns="45377"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ln/>
        </p:spPr>
      </p:sp>
      <p:sp>
        <p:nvSpPr>
          <p:cNvPr id="4608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672154" y="4685042"/>
            <a:ext cx="5391456" cy="444086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4" tIns="45377" rIns="90754" bIns="45377"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="" xmlns:p14="http://schemas.microsoft.com/office/powerpoint/2010/main" val="331464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ln/>
        </p:spPr>
      </p:sp>
      <p:sp>
        <p:nvSpPr>
          <p:cNvPr id="43011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672154" y="4685042"/>
            <a:ext cx="5391456" cy="444086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4" tIns="45377" rIns="90754" bIns="45377"/>
          <a:lstStyle/>
          <a:p>
            <a:r>
              <a:rPr lang="hr-HR" altLang="x-none" smtClean="0"/>
              <a:t>Isključena su spremišta za stajski gnoj – ona su posebna operacija</a:t>
            </a:r>
          </a:p>
        </p:txBody>
      </p:sp>
    </p:spTree>
    <p:extLst>
      <p:ext uri="{BB962C8B-B14F-4D97-AF65-F5344CB8AC3E}">
        <p14:creationId xmlns="" xmlns:p14="http://schemas.microsoft.com/office/powerpoint/2010/main" val="93357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672154" y="4685042"/>
            <a:ext cx="5391456" cy="4440865"/>
          </a:xfrm>
          <a:prstGeom prst="rect">
            <a:avLst/>
          </a:prstGeom>
        </p:spPr>
        <p:txBody>
          <a:bodyPr lIns="90754" tIns="45377" rIns="90754" bIns="45377"/>
          <a:lstStyle/>
          <a:p>
            <a:pPr defTabSz="907542">
              <a:defRPr/>
            </a:pPr>
            <a:r>
              <a:rPr lang="hr-HR" dirty="0" smtClean="0"/>
              <a:t>Intenzitet potpore iskazan kao udio sredstava javne potpore u prihvatljivim troškovima investicije iznosi do </a:t>
            </a:r>
            <a:r>
              <a:rPr lang="hr-HR" b="1" dirty="0" smtClean="0"/>
              <a:t>70 % prihvatljivih troškova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0971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lIns="90754" tIns="45377" rIns="90754" bIns="45377"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lIns="90754" tIns="45377" rIns="90754" bIns="45377"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672154" y="4685042"/>
            <a:ext cx="5391456" cy="4440865"/>
          </a:xfrm>
          <a:prstGeom prst="rect">
            <a:avLst/>
          </a:prstGeom>
        </p:spPr>
        <p:txBody>
          <a:bodyPr lIns="90754" tIns="45377" rIns="90754" bIns="45377"/>
          <a:lstStyle/>
          <a:p>
            <a:r>
              <a:rPr lang="hr-HR" b="1" dirty="0" smtClean="0"/>
              <a:t>MJEROM DONESENOM U SKLADU S DIREKTIVOM 2000/29/EZ </a:t>
            </a:r>
            <a:r>
              <a:rPr lang="hr-HR" dirty="0" smtClean="0"/>
              <a:t>ČIJA JE SVRHA SUZBIJANJE ILI SPREČAVANJE BOLESTI BILJAKA, ILI NAMETNIKA KOJI UNIŠTAVAJU VIŠE OD 30 % PROSJEČNE GODIŠNJE PROIZVODNJE POLJOPRIVREDNIKA U PROTEKLOM TROGODIŠNJEM RAZDOBLJU ILI PROSJEČNE TROGODIŠNJE PROIZVODNJE U PROTEKLOM PETOGODIŠNJEM RAZDOBLJU, NE UZIMAJUĆI U OBZIR NAJVEĆU I NAJMANJU VRIJEDNOST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5971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lIns="90754" tIns="45377" rIns="90754" bIns="45377"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3890" y="4686058"/>
            <a:ext cx="5387983" cy="4441165"/>
          </a:xfrm>
          <a:prstGeom prst="rect">
            <a:avLst/>
          </a:prstGeom>
          <a:noFill/>
        </p:spPr>
        <p:txBody>
          <a:bodyPr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endParaRPr lang="hr-HR" sz="2400" dirty="0" smtClean="0"/>
          </a:p>
          <a:p>
            <a:pPr marL="0" lvl="1">
              <a:spcBef>
                <a:spcPct val="20000"/>
              </a:spcBef>
              <a:buFont typeface="Courier New" pitchFamily="49" charset="0"/>
              <a:buChar char="o"/>
            </a:pPr>
            <a:endParaRPr lang="en-US" sz="2400" dirty="0" smtClean="0"/>
          </a:p>
          <a:p>
            <a:endParaRPr lang="hr-H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15574" y="9372115"/>
            <a:ext cx="2919144" cy="4919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0754" tIns="45377" rIns="90754" bIns="45377" numCol="1" anchorCtr="0" compatLnSpc="1">
            <a:prstTxWarp prst="textNoShape">
              <a:avLst/>
            </a:prstTxWarp>
          </a:bodyPr>
          <a:lstStyle/>
          <a:p>
            <a:fld id="{98541707-83C2-4784-8680-B38913E01E7D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525344"/>
            <a:ext cx="45942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9E71-389E-4CEC-B180-39E6ECA3247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ifno@adria-bonus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980728"/>
            <a:ext cx="5442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Prezentacija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353" y="2420888"/>
            <a:ext cx="724589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 ruralnog razvoja 2014-2020</a:t>
            </a:r>
          </a:p>
          <a:p>
            <a:pPr algn="ctr"/>
            <a:r>
              <a:rPr lang="hr-HR" sz="32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Podmjere</a:t>
            </a:r>
            <a:r>
              <a:rPr lang="hr-HR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hr-HR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4.1. Ulaganje u poljoprivredna gospodarstva</a:t>
            </a:r>
            <a:endParaRPr lang="hr-HR" sz="32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r-HR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4.2. Ulaganje u preradu</a:t>
            </a:r>
            <a:endParaRPr lang="en-US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352928" cy="60939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C00000"/>
                </a:solidFill>
              </a:rPr>
              <a:t>Korisnici </a:t>
            </a:r>
            <a:r>
              <a:rPr lang="hr-HR" sz="4000" b="1" dirty="0" err="1" smtClean="0">
                <a:solidFill>
                  <a:srgbClr val="C00000"/>
                </a:solidFill>
              </a:rPr>
              <a:t>Podmjere</a:t>
            </a:r>
            <a:r>
              <a:rPr lang="hr-HR" sz="4000" b="1" dirty="0" smtClean="0">
                <a:solidFill>
                  <a:srgbClr val="C00000"/>
                </a:solidFill>
              </a:rPr>
              <a:t> 4.1. - ekonomska veličina </a:t>
            </a:r>
          </a:p>
          <a:p>
            <a:pPr algn="ctr">
              <a:buFont typeface="Arial" charset="0"/>
              <a:buChar char="•"/>
            </a:pPr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iznad od 6.000 eura za ulaganja u sektoru voća, povrća i cvijeća i </a:t>
            </a:r>
          </a:p>
          <a:p>
            <a:pPr algn="ctr">
              <a:buFont typeface="Arial" pitchFamily="34" charset="0"/>
              <a:buChar char="•"/>
            </a:pPr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iznad od 8.000 eura za ulaganja u ostalim sektorima, sukladno</a:t>
            </a:r>
          </a:p>
          <a:p>
            <a:pPr algn="ctr">
              <a:buFont typeface="Arial" pitchFamily="34" charset="0"/>
              <a:buChar char="•"/>
            </a:pPr>
            <a:r>
              <a:rPr lang="hr-HR" i="1" dirty="0" smtClean="0"/>
              <a:t>»</a:t>
            </a:r>
            <a:r>
              <a:rPr lang="hr-HR" i="1" dirty="0" smtClean="0"/>
              <a:t>Ekonomska veličina poljoprivrednog gospodarstva«</a:t>
            </a:r>
            <a:r>
              <a:rPr lang="hr-HR" dirty="0" smtClean="0"/>
              <a:t> je ukupni </a:t>
            </a:r>
            <a:r>
              <a:rPr lang="hr-HR" dirty="0" smtClean="0"/>
              <a:t>standardni </a:t>
            </a:r>
            <a:r>
              <a:rPr lang="hr-HR" dirty="0" err="1" smtClean="0"/>
              <a:t>output</a:t>
            </a:r>
            <a:r>
              <a:rPr lang="hr-HR" dirty="0" smtClean="0"/>
              <a:t> (SO) </a:t>
            </a:r>
            <a:r>
              <a:rPr lang="hr-HR" dirty="0" smtClean="0"/>
              <a:t>poljoprivrednog gospodarstva izražen u eurima </a:t>
            </a:r>
            <a:r>
              <a:rPr lang="hr-HR" dirty="0" smtClean="0"/>
              <a:t>a utvrđuje je </a:t>
            </a:r>
            <a:r>
              <a:rPr lang="hr-HR" sz="3200" b="1" dirty="0" smtClean="0">
                <a:solidFill>
                  <a:srgbClr val="C00000"/>
                </a:solidFill>
              </a:rPr>
              <a:t>savjetodavna služba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KORISNIK MORA IMATI REGULIRAN POREZNI DUG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PROVJERA UTJECAJA ZAHVATA NA OKOLIŠ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 SMIJE BITI U POTEŠKOĆAMA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7992888" cy="6063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C00000"/>
                </a:solidFill>
              </a:rPr>
              <a:t>Definicija </a:t>
            </a:r>
            <a:r>
              <a:rPr lang="hr-HR" sz="3600" b="1" dirty="0" smtClean="0">
                <a:solidFill>
                  <a:srgbClr val="C00000"/>
                </a:solidFill>
              </a:rPr>
              <a:t>poduzetnika u teškoćama</a:t>
            </a:r>
          </a:p>
          <a:p>
            <a:pPr algn="ctr"/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Poduzetnik u teškoćama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- nije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sposoban vlastitim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ili drugim sredstvima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ili sredstvima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spriječiti gubitke</a:t>
            </a:r>
            <a:endParaRPr lang="hr-H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a)    u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slučaju dioničkog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društva ili drugog oblika -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više od polovice iskazanog kapitala nestalo te više od četvrtine tog kapitala izgubljeno u prethodnih dvanaest mjeseci; </a:t>
            </a:r>
            <a:endParaRPr lang="hr-H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/>
            <a:endParaRPr lang="hr-H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b)    u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slučaju bilo kojeg oblika trgovačkog društva ako temeljem nacionalnih propisa ispunjava uvjete za pokretanje stečajnog postupka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457200" indent="-457200"/>
            <a:endParaRPr lang="hr-H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Također, ukoliko su prisutni tipični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pokazatelji:rast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gubitaka, smanjenje ukupnog prihoda, rast zaliha, višak kapaciteta, smanjenje novčanih tijekova, rast duga, porast troškova kamata i pad ili nulta neto vrijednost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imovine.</a:t>
            </a:r>
            <a:endParaRPr lang="hr-H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83568" y="836713"/>
            <a:ext cx="7596832" cy="54726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1450" indent="-171450" algn="ctr">
              <a:spcBef>
                <a:spcPct val="0"/>
              </a:spcBef>
              <a:buNone/>
              <a:tabLst>
                <a:tab pos="88900" algn="l"/>
              </a:tabLst>
              <a:defRPr/>
            </a:pPr>
            <a:r>
              <a:rPr lang="hr-HR" altLang="x-none" sz="4300" b="1" kern="0" dirty="0" smtClean="0">
                <a:solidFill>
                  <a:srgbClr val="C00000"/>
                </a:solidFill>
                <a:cs typeface="Times New Roman" pitchFamily="18" charset="0"/>
              </a:rPr>
              <a:t>Prihvatljiva ulaganja:</a:t>
            </a:r>
          </a:p>
          <a:p>
            <a:pPr marL="171450" indent="-171450">
              <a:spcBef>
                <a:spcPct val="0"/>
              </a:spcBef>
              <a:tabLst>
                <a:tab pos="88900" algn="l"/>
              </a:tabLst>
              <a:defRPr/>
            </a:pPr>
            <a:endParaRPr lang="hr-HR" sz="5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u="sng" dirty="0" smtClean="0"/>
              <a:t>u </a:t>
            </a:r>
            <a:r>
              <a:rPr lang="hr-HR" u="sng" dirty="0" smtClean="0">
                <a:solidFill>
                  <a:srgbClr val="0000FF"/>
                </a:solidFill>
              </a:rPr>
              <a:t>kupnju, </a:t>
            </a:r>
            <a:r>
              <a:rPr lang="hr-HR" u="sng" dirty="0" smtClean="0"/>
              <a:t>izgradnju, rekonstrukciju,  opremanje </a:t>
            </a:r>
            <a:r>
              <a:rPr lang="hr-HR" u="sng" dirty="0"/>
              <a:t>objekata </a:t>
            </a:r>
            <a:endParaRPr lang="hr-HR" u="sng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 smtClean="0"/>
              <a:t>držanje</a:t>
            </a:r>
            <a:r>
              <a:rPr lang="hr-HR" sz="1600" b="1" dirty="0"/>
              <a:t>, tov i uzgoj </a:t>
            </a:r>
            <a:r>
              <a:rPr lang="hr-HR" sz="1600" b="1" dirty="0">
                <a:solidFill>
                  <a:srgbClr val="0000FF"/>
                </a:solidFill>
              </a:rPr>
              <a:t>stoke, peradi </a:t>
            </a:r>
            <a:r>
              <a:rPr lang="hr-HR" sz="1600" b="1" dirty="0"/>
              <a:t>i ostalih </a:t>
            </a:r>
            <a:r>
              <a:rPr lang="hr-HR" sz="1600" b="1" dirty="0" smtClean="0"/>
              <a:t>životinja</a:t>
            </a:r>
          </a:p>
          <a:p>
            <a:pPr algn="just"/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 err="1" smtClean="0"/>
              <a:t>objekati</a:t>
            </a:r>
            <a:r>
              <a:rPr lang="hr-HR" sz="1600" b="1" dirty="0" smtClean="0"/>
              <a:t> </a:t>
            </a:r>
            <a:r>
              <a:rPr lang="hr-HR" sz="1600" b="1" dirty="0"/>
              <a:t>za </a:t>
            </a:r>
            <a:r>
              <a:rPr lang="hr-HR" sz="1600" b="1" dirty="0">
                <a:solidFill>
                  <a:srgbClr val="0000FF"/>
                </a:solidFill>
              </a:rPr>
              <a:t>skladištenje i/ili pripremu hrane </a:t>
            </a:r>
            <a:r>
              <a:rPr lang="hr-HR" sz="1600" b="1" dirty="0"/>
              <a:t>za </a:t>
            </a:r>
            <a:r>
              <a:rPr lang="hr-HR" sz="1600" b="1" dirty="0" smtClean="0"/>
              <a:t>životinje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 err="1" smtClean="0"/>
              <a:t>objekati</a:t>
            </a:r>
            <a:r>
              <a:rPr lang="hr-HR" sz="1600" b="1" dirty="0" smtClean="0"/>
              <a:t> </a:t>
            </a:r>
            <a:r>
              <a:rPr lang="hr-HR" sz="1600" b="1" dirty="0"/>
              <a:t>za </a:t>
            </a:r>
            <a:r>
              <a:rPr lang="hr-HR" sz="1600" b="1" dirty="0">
                <a:solidFill>
                  <a:srgbClr val="0000FF"/>
                </a:solidFill>
              </a:rPr>
              <a:t>uzgoj </a:t>
            </a:r>
            <a:r>
              <a:rPr lang="hr-HR" sz="1600" b="1" dirty="0" smtClean="0">
                <a:solidFill>
                  <a:srgbClr val="0000FF"/>
                </a:solidFill>
              </a:rPr>
              <a:t>usjeva</a:t>
            </a:r>
            <a:r>
              <a:rPr lang="hr-HR" sz="1600" b="1" dirty="0">
                <a:solidFill>
                  <a:srgbClr val="0000FF"/>
                </a:solidFill>
              </a:rPr>
              <a:t>, sadnog materijala, i ukrasnog </a:t>
            </a:r>
            <a:r>
              <a:rPr lang="hr-HR" sz="1600" b="1" dirty="0" smtClean="0">
                <a:solidFill>
                  <a:srgbClr val="0000FF"/>
                </a:solidFill>
              </a:rPr>
              <a:t>bilja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/>
              <a:t>ulaganje u </a:t>
            </a:r>
            <a:r>
              <a:rPr lang="hr-HR" sz="1600" b="1" dirty="0">
                <a:solidFill>
                  <a:srgbClr val="0000FF"/>
                </a:solidFill>
              </a:rPr>
              <a:t>kupnju poljoprivredne mehanizacije, strojeva i </a:t>
            </a:r>
            <a:r>
              <a:rPr lang="hr-HR" sz="1600" b="1" dirty="0" smtClean="0">
                <a:solidFill>
                  <a:srgbClr val="0000FF"/>
                </a:solidFill>
              </a:rPr>
              <a:t>opreme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 smtClean="0"/>
              <a:t>Ulaganje </a:t>
            </a:r>
            <a:r>
              <a:rPr lang="hr-HR" sz="1600" b="1" dirty="0" err="1" smtClean="0"/>
              <a:t>objekate</a:t>
            </a:r>
            <a:r>
              <a:rPr lang="hr-HR" sz="1600" b="1" dirty="0" smtClean="0"/>
              <a:t> </a:t>
            </a:r>
            <a:r>
              <a:rPr lang="hr-HR" sz="1600" b="1" dirty="0"/>
              <a:t>za </a:t>
            </a:r>
            <a:r>
              <a:rPr lang="hr-HR" sz="1600" b="1" dirty="0">
                <a:solidFill>
                  <a:srgbClr val="0000FF"/>
                </a:solidFill>
              </a:rPr>
              <a:t>skladištenje, hlađenje, čišćenje, </a:t>
            </a:r>
            <a:r>
              <a:rPr lang="hr-HR" sz="1600" b="1" dirty="0" smtClean="0">
                <a:solidFill>
                  <a:srgbClr val="0000FF"/>
                </a:solidFill>
              </a:rPr>
              <a:t>sortiranje </a:t>
            </a:r>
            <a:r>
              <a:rPr lang="hr-HR" sz="1600" b="1" dirty="0">
                <a:solidFill>
                  <a:srgbClr val="0000FF"/>
                </a:solidFill>
              </a:rPr>
              <a:t>i pakiranje </a:t>
            </a:r>
            <a:r>
              <a:rPr lang="hr-HR" sz="1600" b="1" dirty="0" smtClean="0"/>
              <a:t>proizvoda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/>
              <a:t>ulaganja u sustave za </a:t>
            </a:r>
            <a:r>
              <a:rPr lang="hr-HR" sz="1600" b="1" dirty="0">
                <a:solidFill>
                  <a:srgbClr val="0000FF"/>
                </a:solidFill>
              </a:rPr>
              <a:t>zaštitu od padalina i </a:t>
            </a:r>
            <a:r>
              <a:rPr lang="hr-HR" sz="1600" b="1" dirty="0" smtClean="0">
                <a:solidFill>
                  <a:srgbClr val="0000FF"/>
                </a:solidFill>
              </a:rPr>
              <a:t>štetočina</a:t>
            </a:r>
            <a:endParaRPr lang="hr-HR" sz="1600" b="1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88900" algn="l"/>
              </a:tabLst>
              <a:defRPr/>
            </a:pPr>
            <a:endParaRPr lang="hr-HR" altLang="x-none" sz="17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buFont typeface="Wingdings" pitchFamily="2" charset="2"/>
              <a:buChar char="§"/>
              <a:tabLst>
                <a:tab pos="88900" algn="l"/>
              </a:tabLst>
              <a:defRPr/>
            </a:pPr>
            <a:endParaRPr lang="hr-HR" altLang="x-none" sz="17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tabLst>
                <a:tab pos="88900" algn="l"/>
              </a:tabLst>
              <a:defRPr/>
            </a:pPr>
            <a:endParaRPr lang="hr-HR" altLang="x-none" sz="17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hr-HR" sz="17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4294967295"/>
          </p:nvPr>
        </p:nvSpPr>
        <p:spPr>
          <a:xfrm>
            <a:off x="769938" y="476672"/>
            <a:ext cx="7618486" cy="626544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1450" indent="-171450" algn="ctr">
              <a:spcBef>
                <a:spcPct val="0"/>
              </a:spcBef>
              <a:tabLst>
                <a:tab pos="88900" algn="l"/>
              </a:tabLst>
              <a:defRPr/>
            </a:pPr>
            <a:r>
              <a:rPr lang="hr-HR" altLang="x-none" sz="2800" b="1" kern="0" dirty="0" smtClean="0">
                <a:solidFill>
                  <a:srgbClr val="C00000"/>
                </a:solidFill>
                <a:cs typeface="Times New Roman" pitchFamily="18" charset="0"/>
              </a:rPr>
              <a:t>Prihvatljiva ulaganja:</a:t>
            </a:r>
          </a:p>
          <a:p>
            <a:pPr marL="171450" indent="-171450" algn="ctr">
              <a:spcBef>
                <a:spcPct val="0"/>
              </a:spcBef>
              <a:tabLst>
                <a:tab pos="88900" algn="l"/>
              </a:tabLst>
              <a:defRPr/>
            </a:pPr>
            <a:endParaRPr lang="hr-HR" altLang="x-none" sz="2800" b="1" kern="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171450" indent="-171450" algn="ctr">
              <a:spcBef>
                <a:spcPct val="0"/>
              </a:spcBef>
              <a:tabLst>
                <a:tab pos="88900" algn="l"/>
              </a:tabLst>
              <a:defRPr/>
            </a:pPr>
            <a:endParaRPr lang="hr-HR" altLang="x-none" sz="2800" b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tabLst>
                <a:tab pos="88900" algn="l"/>
              </a:tabLst>
              <a:defRPr/>
            </a:pPr>
            <a:endParaRPr lang="hr-HR" altLang="x-none" sz="1600" b="1" u="sng" dirty="0"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/>
              <a:t>ulaganja u podizanje novih i/ili restrukturiranje postojećih </a:t>
            </a:r>
            <a:r>
              <a:rPr lang="hr-HR" sz="1600" b="1" dirty="0">
                <a:solidFill>
                  <a:srgbClr val="0000FF"/>
                </a:solidFill>
              </a:rPr>
              <a:t>višegodišnjih </a:t>
            </a:r>
            <a:r>
              <a:rPr lang="hr-HR" sz="1600" b="1" dirty="0" smtClean="0">
                <a:solidFill>
                  <a:srgbClr val="0000FF"/>
                </a:solidFill>
              </a:rPr>
              <a:t>nasada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/>
              <a:t>ulaganja u </a:t>
            </a:r>
            <a:r>
              <a:rPr lang="hr-HR" sz="1600" b="1" dirty="0" smtClean="0"/>
              <a:t>izgradnju sustava </a:t>
            </a:r>
            <a:r>
              <a:rPr lang="hr-HR" sz="1600" b="1" dirty="0"/>
              <a:t>(infrastruktura) za </a:t>
            </a:r>
            <a:r>
              <a:rPr lang="hr-HR" sz="1600" b="1" dirty="0" smtClean="0">
                <a:solidFill>
                  <a:srgbClr val="0000FF"/>
                </a:solidFill>
              </a:rPr>
              <a:t>navodnjavanje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/>
              <a:t>ulaganja u </a:t>
            </a:r>
            <a:r>
              <a:rPr lang="hr-HR" sz="1600" b="1" dirty="0" smtClean="0"/>
              <a:t>proizvodnju </a:t>
            </a:r>
            <a:r>
              <a:rPr lang="hr-HR" sz="1600" b="1" dirty="0">
                <a:solidFill>
                  <a:srgbClr val="0000FF"/>
                </a:solidFill>
              </a:rPr>
              <a:t>energije iz obnovljivih </a:t>
            </a:r>
            <a:r>
              <a:rPr lang="hr-HR" sz="1600" b="1" dirty="0"/>
              <a:t>izvora za vlastite </a:t>
            </a:r>
            <a:r>
              <a:rPr lang="hr-HR" sz="1600" b="1" dirty="0" smtClean="0"/>
              <a:t>potrebe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 smtClean="0"/>
              <a:t>ulaganje </a:t>
            </a:r>
            <a:r>
              <a:rPr lang="hr-HR" sz="1600" b="1" dirty="0"/>
              <a:t>u </a:t>
            </a:r>
            <a:r>
              <a:rPr lang="hr-HR" sz="1600" b="1" dirty="0" err="1" smtClean="0"/>
              <a:t>u</a:t>
            </a:r>
            <a:r>
              <a:rPr lang="hr-HR" sz="1600" b="1" dirty="0" smtClean="0"/>
              <a:t> kapacitete </a:t>
            </a:r>
            <a:r>
              <a:rPr lang="hr-HR" sz="1600" b="1" dirty="0"/>
              <a:t>za </a:t>
            </a:r>
            <a:r>
              <a:rPr lang="hr-HR" sz="1600" b="1" dirty="0">
                <a:solidFill>
                  <a:srgbClr val="0000FF"/>
                </a:solidFill>
              </a:rPr>
              <a:t>stajski gnoj</a:t>
            </a:r>
            <a:r>
              <a:rPr lang="hr-HR" sz="1600" b="1" dirty="0"/>
              <a:t>/ </a:t>
            </a:r>
            <a:r>
              <a:rPr lang="hr-HR" sz="1600" b="1" dirty="0" err="1"/>
              <a:t>digestate</a:t>
            </a:r>
            <a:r>
              <a:rPr lang="hr-HR" sz="1600" b="1" dirty="0"/>
              <a:t> </a:t>
            </a:r>
            <a:endParaRPr lang="hr-HR" sz="1600" b="1" dirty="0" smtClean="0"/>
          </a:p>
          <a:p>
            <a:pPr marL="285750" indent="-285750" algn="just">
              <a:buNone/>
            </a:pPr>
            <a:endParaRPr lang="hr-HR" sz="1600" b="1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 smtClean="0"/>
              <a:t>ulaganje </a:t>
            </a:r>
            <a:r>
              <a:rPr lang="hr-HR" sz="1600" b="1" dirty="0"/>
              <a:t>u </a:t>
            </a:r>
            <a:r>
              <a:rPr lang="hr-HR" sz="1600" b="1" dirty="0">
                <a:solidFill>
                  <a:srgbClr val="0000FF"/>
                </a:solidFill>
              </a:rPr>
              <a:t>uređenje poljoprivrednog </a:t>
            </a:r>
            <a:r>
              <a:rPr lang="hr-HR" sz="1600" b="1" dirty="0" smtClean="0"/>
              <a:t>zemljišta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1600" b="1" dirty="0"/>
              <a:t>ulaganje u </a:t>
            </a:r>
            <a:r>
              <a:rPr lang="hr-HR" sz="1600" b="1" dirty="0">
                <a:solidFill>
                  <a:srgbClr val="0000FF"/>
                </a:solidFill>
              </a:rPr>
              <a:t>kupnju zemljišta </a:t>
            </a:r>
            <a:r>
              <a:rPr lang="hr-HR" sz="1600" b="1" dirty="0" smtClean="0">
                <a:solidFill>
                  <a:srgbClr val="0000FF"/>
                </a:solidFill>
              </a:rPr>
              <a:t>do </a:t>
            </a:r>
            <a:r>
              <a:rPr lang="hr-HR" sz="1600" b="1" dirty="0">
                <a:solidFill>
                  <a:srgbClr val="0000FF"/>
                </a:solidFill>
              </a:rPr>
              <a:t>10 % </a:t>
            </a:r>
            <a:r>
              <a:rPr lang="hr-HR" sz="1600" b="1" dirty="0" smtClean="0"/>
              <a:t>vrijednosti</a:t>
            </a:r>
            <a:endParaRPr lang="hr-HR" sz="1600" b="1" dirty="0"/>
          </a:p>
          <a:p>
            <a:r>
              <a:rPr lang="hr-HR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kupnja traktora i ostale </a:t>
            </a:r>
            <a:r>
              <a:rPr lang="hr-HR" b="1" dirty="0" smtClean="0">
                <a:solidFill>
                  <a:srgbClr val="FF0000"/>
                </a:solidFill>
              </a:rPr>
              <a:t>mehanizacije i opreme (i za vinogradarstvo)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69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049840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hr-HR" sz="3400" b="1" dirty="0" smtClean="0">
                <a:solidFill>
                  <a:srgbClr val="C00000"/>
                </a:solidFill>
              </a:rPr>
              <a:t>Potpora</a:t>
            </a:r>
            <a:r>
              <a:rPr lang="hr-HR" b="1" dirty="0" smtClean="0">
                <a:solidFill>
                  <a:srgbClr val="C00000"/>
                </a:solidFill>
              </a:rPr>
              <a:t>:</a:t>
            </a:r>
            <a:endParaRPr lang="hr-HR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sz="1000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pl-PL" altLang="x-none" b="1" dirty="0">
                <a:solidFill>
                  <a:srgbClr val="C00000"/>
                </a:solidFill>
                <a:cs typeface="Times New Roman" pitchFamily="18" charset="0"/>
              </a:rPr>
              <a:t>50%</a:t>
            </a:r>
            <a:r>
              <a:rPr lang="pl-PL" altLang="x-none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altLang="x-none" dirty="0">
                <a:solidFill>
                  <a:srgbClr val="000000"/>
                </a:solidFill>
                <a:cs typeface="Times New Roman" pitchFamily="18" charset="0"/>
              </a:rPr>
              <a:t>od iznosa prihvatljivog ulaganja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sz="105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altLang="x-none" b="1" dirty="0">
                <a:solidFill>
                  <a:srgbClr val="C00000"/>
                </a:solidFill>
                <a:cs typeface="Times New Roman" pitchFamily="18" charset="0"/>
              </a:rPr>
              <a:t>Uvećanje za 20%: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sz="1050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hr-HR" altLang="x-none" b="1" u="sng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mladi</a:t>
            </a:r>
            <a:r>
              <a:rPr lang="hr-HR" altLang="x-none" dirty="0">
                <a:solidFill>
                  <a:srgbClr val="000000"/>
                </a:solidFill>
                <a:cs typeface="Times New Roman" pitchFamily="18" charset="0"/>
              </a:rPr>
              <a:t> poljoprivrednici (do 40 godina) 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pl-PL" altLang="x-none" dirty="0" smtClean="0">
                <a:solidFill>
                  <a:srgbClr val="000000"/>
                </a:solidFill>
                <a:cs typeface="Times New Roman" pitchFamily="18" charset="0"/>
              </a:rPr>
              <a:t>ulaganja </a:t>
            </a:r>
            <a:r>
              <a:rPr lang="pl-PL" altLang="x-none" dirty="0">
                <a:solidFill>
                  <a:srgbClr val="000000"/>
                </a:solidFill>
                <a:cs typeface="Times New Roman" pitchFamily="18" charset="0"/>
              </a:rPr>
              <a:t>na područjima s prirodnim i ostalim </a:t>
            </a:r>
            <a:r>
              <a:rPr lang="pl-PL" altLang="x-none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posebnim ograničenjima </a:t>
            </a:r>
            <a:r>
              <a:rPr lang="pl-PL" altLang="x-none" dirty="0" smtClean="0">
                <a:solidFill>
                  <a:srgbClr val="000000"/>
                </a:solidFill>
                <a:cs typeface="Times New Roman" pitchFamily="18" charset="0"/>
              </a:rPr>
              <a:t>/OTOCI</a:t>
            </a:r>
            <a:r>
              <a:rPr lang="pl-PL" altLang="x-none" dirty="0" smtClean="0">
                <a:solidFill>
                  <a:srgbClr val="000000"/>
                </a:solidFill>
                <a:cs typeface="Times New Roman" pitchFamily="18" charset="0"/>
              </a:rPr>
              <a:t>/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pl-PL" altLang="x-none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Zajednički projekti</a:t>
            </a:r>
            <a:endParaRPr lang="hr-HR" altLang="x-none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hr-HR" altLang="x-none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Ekološka</a:t>
            </a:r>
            <a:r>
              <a:rPr lang="hr-HR" altLang="x-none" dirty="0" smtClean="0">
                <a:solidFill>
                  <a:srgbClr val="000000"/>
                </a:solidFill>
                <a:cs typeface="Times New Roman" pitchFamily="18" charset="0"/>
              </a:rPr>
              <a:t> poljoprivreda</a:t>
            </a:r>
            <a:endParaRPr lang="hr-HR" altLang="x-none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sz="105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altLang="x-none" b="1" u="sng" dirty="0">
                <a:solidFill>
                  <a:srgbClr val="000000"/>
                </a:solidFill>
                <a:cs typeface="Times New Roman" pitchFamily="18" charset="0"/>
              </a:rPr>
              <a:t>Maksimalni intenzitet </a:t>
            </a:r>
            <a:r>
              <a:rPr lang="hr-HR" altLang="x-none" b="1" u="sng" dirty="0" smtClean="0">
                <a:solidFill>
                  <a:srgbClr val="000000"/>
                </a:solidFill>
                <a:cs typeface="Times New Roman" pitchFamily="18" charset="0"/>
              </a:rPr>
              <a:t>potpore NE </a:t>
            </a:r>
            <a:r>
              <a:rPr lang="hr-HR" altLang="x-none" b="1" u="sng" dirty="0">
                <a:solidFill>
                  <a:srgbClr val="000000"/>
                </a:solidFill>
                <a:cs typeface="Times New Roman" pitchFamily="18" charset="0"/>
              </a:rPr>
              <a:t>smije prijeći 90</a:t>
            </a:r>
            <a:r>
              <a:rPr lang="hr-HR" altLang="x-none" b="1" u="sng" dirty="0" smtClean="0">
                <a:solidFill>
                  <a:srgbClr val="000000"/>
                </a:solidFill>
                <a:cs typeface="Times New Roman" pitchFamily="18" charset="0"/>
              </a:rPr>
              <a:t>%</a:t>
            </a:r>
            <a:endParaRPr lang="hr-HR" altLang="x-none" b="1" u="sng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endParaRPr lang="hr-HR" altLang="x-none" u="sng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endParaRPr lang="hr-HR" altLang="x-none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78323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049840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hr-HR" sz="4800" b="1" dirty="0" smtClean="0">
                <a:solidFill>
                  <a:schemeClr val="accent3">
                    <a:lumMod val="75000"/>
                  </a:schemeClr>
                </a:solidFill>
              </a:rPr>
              <a:t>Potpora:</a:t>
            </a:r>
            <a:endParaRPr lang="hr-HR" sz="4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sz="1000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pl-PL" altLang="x-none" b="1" dirty="0" smtClean="0">
                <a:solidFill>
                  <a:srgbClr val="C00000"/>
                </a:solidFill>
                <a:cs typeface="Times New Roman" pitchFamily="18" charset="0"/>
              </a:rPr>
              <a:t>50% + </a:t>
            </a:r>
            <a:r>
              <a:rPr lang="hr-HR" altLang="x-none" b="1" dirty="0" smtClean="0">
                <a:solidFill>
                  <a:srgbClr val="C00000"/>
                </a:solidFill>
                <a:cs typeface="Times New Roman" pitchFamily="18" charset="0"/>
              </a:rPr>
              <a:t>Uvećanje </a:t>
            </a:r>
            <a:r>
              <a:rPr lang="hr-HR" altLang="x-none" b="1" dirty="0">
                <a:solidFill>
                  <a:srgbClr val="C00000"/>
                </a:solidFill>
                <a:cs typeface="Times New Roman" pitchFamily="18" charset="0"/>
              </a:rPr>
              <a:t>za 20</a:t>
            </a:r>
            <a:r>
              <a:rPr lang="hr-HR" altLang="x-none" b="1" dirty="0" smtClean="0">
                <a:solidFill>
                  <a:srgbClr val="C00000"/>
                </a:solidFill>
                <a:cs typeface="Times New Roman" pitchFamily="18" charset="0"/>
              </a:rPr>
              <a:t>% za Područje sa prirodnim ograničenjem (otok) = </a:t>
            </a:r>
            <a:r>
              <a:rPr lang="hr-HR" altLang="x-none" sz="4800" b="1" dirty="0" smtClean="0">
                <a:solidFill>
                  <a:srgbClr val="C00000"/>
                </a:solidFill>
                <a:cs typeface="Times New Roman" pitchFamily="18" charset="0"/>
              </a:rPr>
              <a:t>70%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b="1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r>
              <a:rPr lang="hr-HR" altLang="x-none" b="1" dirty="0" smtClean="0">
                <a:solidFill>
                  <a:srgbClr val="000000"/>
                </a:solidFill>
                <a:cs typeface="Times New Roman" pitchFamily="18" charset="0"/>
              </a:rPr>
              <a:t>+  Mladi poljoprivrednik + </a:t>
            </a:r>
            <a:r>
              <a:rPr lang="hr-HR" altLang="x-none" sz="4800" b="1" dirty="0" smtClean="0">
                <a:solidFill>
                  <a:srgbClr val="000000"/>
                </a:solidFill>
                <a:cs typeface="Times New Roman" pitchFamily="18" charset="0"/>
              </a:rPr>
              <a:t>20%</a:t>
            </a:r>
            <a:r>
              <a:rPr lang="hr-HR" altLang="x-none" b="1" dirty="0" smtClean="0">
                <a:solidFill>
                  <a:srgbClr val="000000"/>
                </a:solidFill>
                <a:cs typeface="Times New Roman" pitchFamily="18" charset="0"/>
              </a:rPr>
              <a:t> ili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r>
              <a:rPr lang="hr-HR" altLang="x-none" b="1" dirty="0" smtClean="0">
                <a:solidFill>
                  <a:srgbClr val="000000"/>
                </a:solidFill>
                <a:cs typeface="Times New Roman" pitchFamily="18" charset="0"/>
              </a:rPr>
              <a:t>+ Zajednički projekt + </a:t>
            </a:r>
            <a:r>
              <a:rPr lang="hr-HR" altLang="x-none" sz="4800" b="1" dirty="0" smtClean="0">
                <a:solidFill>
                  <a:srgbClr val="000000"/>
                </a:solidFill>
                <a:cs typeface="Times New Roman" pitchFamily="18" charset="0"/>
              </a:rPr>
              <a:t>20%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endParaRPr lang="hr-HR" altLang="x-none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endParaRPr lang="hr-HR" altLang="x-none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403648" y="4797152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UKUPNO MAX 90%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23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049840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endParaRPr lang="hr-HR" altLang="x-none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hr-HR" sz="3600" b="1" i="1" dirty="0" smtClean="0">
                <a:solidFill>
                  <a:srgbClr val="FF0000"/>
                </a:solidFill>
              </a:rPr>
              <a:t>»</a:t>
            </a:r>
            <a:r>
              <a:rPr lang="hr-HR" sz="3600" b="1" i="1" dirty="0" smtClean="0">
                <a:solidFill>
                  <a:srgbClr val="FF0000"/>
                </a:solidFill>
              </a:rPr>
              <a:t>Mladi poljoprivrednik« </a:t>
            </a:r>
            <a:endParaRPr lang="hr-HR" sz="3600" b="1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>
                <a:solidFill>
                  <a:srgbClr val="0000FF"/>
                </a:solidFill>
              </a:rPr>
              <a:t>osoba </a:t>
            </a:r>
            <a:r>
              <a:rPr lang="hr-HR" b="1" dirty="0" smtClean="0">
                <a:solidFill>
                  <a:srgbClr val="0000FF"/>
                </a:solidFill>
              </a:rPr>
              <a:t>koja u trenutku podnošenja Zahtjeva </a:t>
            </a:r>
            <a:r>
              <a:rPr lang="hr-HR" b="1" dirty="0" smtClean="0">
                <a:solidFill>
                  <a:srgbClr val="0000FF"/>
                </a:solidFill>
              </a:rPr>
              <a:t>za potporu </a:t>
            </a:r>
            <a:r>
              <a:rPr lang="hr-HR" b="1" dirty="0" smtClean="0">
                <a:solidFill>
                  <a:srgbClr val="0000FF"/>
                </a:solidFill>
              </a:rPr>
              <a:t>nema više od 40 godina, </a:t>
            </a:r>
            <a:endParaRPr lang="hr-HR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>
                <a:solidFill>
                  <a:srgbClr val="0000FF"/>
                </a:solidFill>
              </a:rPr>
              <a:t>posjeduje </a:t>
            </a:r>
            <a:r>
              <a:rPr lang="hr-HR" b="1" dirty="0" smtClean="0">
                <a:solidFill>
                  <a:srgbClr val="0000FF"/>
                </a:solidFill>
              </a:rPr>
              <a:t>stručna znanja i vještine </a:t>
            </a:r>
            <a:r>
              <a:rPr lang="hr-HR" b="1" dirty="0" smtClean="0">
                <a:solidFill>
                  <a:srgbClr val="0000FF"/>
                </a:solidFill>
              </a:rPr>
              <a:t>te 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>
                <a:solidFill>
                  <a:srgbClr val="0000FF"/>
                </a:solidFill>
              </a:rPr>
              <a:t>na </a:t>
            </a:r>
            <a:r>
              <a:rPr lang="hr-HR" b="1" dirty="0" smtClean="0">
                <a:solidFill>
                  <a:srgbClr val="0000FF"/>
                </a:solidFill>
              </a:rPr>
              <a:t>poljoprivrednom gospodarstvu ima status nositelja/odgovorne osobe najduže pet godina.</a:t>
            </a:r>
            <a:endParaRPr lang="hr-HR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1111" y="4797152"/>
            <a:ext cx="5359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UKUPNO + </a:t>
            </a:r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0%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23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049840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hr-HR" sz="4400" b="1" i="1" dirty="0" smtClean="0">
                <a:solidFill>
                  <a:srgbClr val="FF0000"/>
                </a:solidFill>
              </a:rPr>
              <a:t>»</a:t>
            </a:r>
            <a:r>
              <a:rPr lang="hr-HR" sz="4400" b="1" i="1" dirty="0" smtClean="0">
                <a:solidFill>
                  <a:srgbClr val="FF0000"/>
                </a:solidFill>
              </a:rPr>
              <a:t>Zajednički projekti« </a:t>
            </a:r>
            <a:endParaRPr lang="hr-HR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su 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oni projekti u kojima je dva ili više korisnika uključeno u jedan zajednički 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projekt.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 smtClean="0">
                <a:solidFill>
                  <a:srgbClr val="0000FF"/>
                </a:solidFill>
              </a:rPr>
              <a:t>Ulaganje </a:t>
            </a:r>
            <a:r>
              <a:rPr lang="hr-HR" sz="2800" b="1" dirty="0" smtClean="0">
                <a:solidFill>
                  <a:srgbClr val="0000FF"/>
                </a:solidFill>
              </a:rPr>
              <a:t>se provodi na jednoj lokaciji </a:t>
            </a:r>
            <a:endParaRPr lang="hr-HR" sz="28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b="1" dirty="0" smtClean="0">
                <a:solidFill>
                  <a:srgbClr val="0000FF"/>
                </a:solidFill>
              </a:rPr>
              <a:t>Predmet </a:t>
            </a:r>
            <a:r>
              <a:rPr lang="hr-HR" sz="2800" b="1" dirty="0" smtClean="0">
                <a:solidFill>
                  <a:srgbClr val="0000FF"/>
                </a:solidFill>
              </a:rPr>
              <a:t>ulaganja koriste svi korisnici zajedničkog </a:t>
            </a:r>
            <a:r>
              <a:rPr lang="hr-HR" sz="2800" b="1" dirty="0" smtClean="0">
                <a:solidFill>
                  <a:srgbClr val="0000FF"/>
                </a:solidFill>
              </a:rPr>
              <a:t>projekta (ne odnosi se na mehanizaciju)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 smtClean="0">
                <a:solidFill>
                  <a:srgbClr val="0000FF"/>
                </a:solidFill>
              </a:rPr>
              <a:t>Korisnici </a:t>
            </a:r>
            <a:r>
              <a:rPr lang="hr-HR" sz="2800" b="1" dirty="0" smtClean="0">
                <a:solidFill>
                  <a:srgbClr val="0000FF"/>
                </a:solidFill>
              </a:rPr>
              <a:t>sklapaju Ugovor o poslovnoj </a:t>
            </a:r>
            <a:r>
              <a:rPr lang="hr-HR" sz="2800" b="1" dirty="0" smtClean="0">
                <a:solidFill>
                  <a:srgbClr val="0000FF"/>
                </a:solidFill>
              </a:rPr>
              <a:t>suradnji sa definiranim pravom korištenja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 smtClean="0">
                <a:solidFill>
                  <a:srgbClr val="0000FF"/>
                </a:solidFill>
              </a:rPr>
              <a:t>Jedan korisnik će </a:t>
            </a:r>
            <a:r>
              <a:rPr lang="hr-HR" sz="2800" b="1" dirty="0" smtClean="0">
                <a:solidFill>
                  <a:srgbClr val="0000FF"/>
                </a:solidFill>
              </a:rPr>
              <a:t>biti podnositelj </a:t>
            </a:r>
            <a:r>
              <a:rPr lang="hr-HR" sz="2800" b="1" dirty="0" smtClean="0">
                <a:solidFill>
                  <a:srgbClr val="0000FF"/>
                </a:solidFill>
              </a:rPr>
              <a:t>Zahtjeva</a:t>
            </a:r>
            <a:endParaRPr lang="hr-HR" sz="2800" b="1" dirty="0" smtClean="0">
              <a:solidFill>
                <a:srgbClr val="0000FF"/>
              </a:solidFill>
            </a:endParaRPr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123728" y="5301208"/>
            <a:ext cx="5359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UKUPNO + </a:t>
            </a:r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0%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23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049840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hr-HR" sz="4000" b="1" dirty="0" smtClean="0">
                <a:solidFill>
                  <a:srgbClr val="0000FF"/>
                </a:solidFill>
              </a:rPr>
              <a:t>Potpora</a:t>
            </a:r>
            <a:r>
              <a:rPr lang="hr-HR" sz="4000" dirty="0" smtClean="0">
                <a:solidFill>
                  <a:srgbClr val="0000FF"/>
                </a:solidFill>
              </a:rPr>
              <a:t>:</a:t>
            </a:r>
            <a:endParaRPr lang="hr-HR" sz="40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sz="1000" dirty="0"/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r>
              <a:rPr lang="hr-HR" altLang="x-none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Moguća </a:t>
            </a:r>
            <a:r>
              <a:rPr lang="hr-HR" altLang="x-none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plaćanja u obrocima</a:t>
            </a:r>
          </a:p>
          <a:p>
            <a:pPr marL="285750" indent="-285750" algn="ctr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hr-HR" altLang="x-none" b="1" dirty="0" smtClean="0">
                <a:solidFill>
                  <a:srgbClr val="FF0000"/>
                </a:solidFill>
                <a:cs typeface="Times New Roman" pitchFamily="18" charset="0"/>
              </a:rPr>
              <a:t>do </a:t>
            </a:r>
            <a:r>
              <a:rPr lang="hr-HR" altLang="x-none" b="1" dirty="0">
                <a:solidFill>
                  <a:srgbClr val="FF0000"/>
                </a:solidFill>
                <a:cs typeface="Times New Roman" pitchFamily="18" charset="0"/>
              </a:rPr>
              <a:t>najviše </a:t>
            </a:r>
            <a:r>
              <a:rPr lang="hr-HR" altLang="x-none" b="1" dirty="0" smtClean="0">
                <a:solidFill>
                  <a:srgbClr val="FF0000"/>
                </a:solidFill>
                <a:cs typeface="Times New Roman" pitchFamily="18" charset="0"/>
              </a:rPr>
              <a:t>3 obroka</a:t>
            </a:r>
            <a:endParaRPr lang="hr-HR" altLang="x-none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r>
              <a:rPr lang="hr-HR" altLang="x-none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Plaćanja </a:t>
            </a:r>
            <a:r>
              <a:rPr lang="hr-HR" altLang="x-none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predujmom do 50% ugovorenih </a:t>
            </a:r>
            <a:r>
              <a:rPr lang="hr-HR" altLang="x-none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sredstava /</a:t>
            </a:r>
            <a:r>
              <a:rPr lang="hr-HR" altLang="x-none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bankovno jamstvo </a:t>
            </a:r>
            <a:r>
              <a:rPr lang="hr-HR" altLang="x-none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 100</a:t>
            </a:r>
            <a:r>
              <a:rPr lang="hr-HR" altLang="x-none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%/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None/>
              <a:tabLst>
                <a:tab pos="88900" algn="l"/>
              </a:tabLst>
              <a:defRPr/>
            </a:pPr>
            <a:r>
              <a:rPr lang="hr-HR" altLang="x-none" dirty="0" smtClean="0">
                <a:solidFill>
                  <a:srgbClr val="000000"/>
                </a:solidFill>
                <a:cs typeface="Times New Roman" pitchFamily="18" charset="0"/>
              </a:rPr>
              <a:t>IPARD – PLAĆANJE NA </a:t>
            </a:r>
            <a:r>
              <a:rPr lang="hr-HR" altLang="x-none" dirty="0" smtClean="0">
                <a:solidFill>
                  <a:srgbClr val="000000"/>
                </a:solidFill>
                <a:cs typeface="Times New Roman" pitchFamily="18" charset="0"/>
              </a:rPr>
              <a:t>KRAJU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endParaRPr lang="hr-HR" altLang="x-none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r>
              <a:rPr lang="hr-HR" altLang="x-none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LIKVIDNA SREDSTVA ZA PROVEDBU PROJEKTA – razgovor sa HBOR-om/bankama odmah – financijska konstrukcija</a:t>
            </a:r>
            <a:endParaRPr lang="hr-HR" altLang="x-none" b="1" u="sng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347864" y="5445224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Leasing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23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9289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339752" y="1988840"/>
            <a:ext cx="3960440" cy="15841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84368" y="3212976"/>
            <a:ext cx="108012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150.000</a:t>
            </a:r>
            <a:endParaRPr lang="hr-HR" sz="1600" dirty="0"/>
          </a:p>
        </p:txBody>
      </p:sp>
      <p:sp>
        <p:nvSpPr>
          <p:cNvPr id="6" name="Right Arrow 5"/>
          <p:cNvSpPr/>
          <p:nvPr/>
        </p:nvSpPr>
        <p:spPr>
          <a:xfrm>
            <a:off x="3347864" y="42210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5580112" y="422108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067944" y="4221088"/>
            <a:ext cx="7312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36.000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4221088"/>
            <a:ext cx="7312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36.000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16416" y="4293096"/>
            <a:ext cx="68961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r>
              <a:rPr lang="hr-HR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.000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8107" y="4725144"/>
            <a:ext cx="119589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 135</a:t>
            </a:r>
            <a:r>
              <a:rPr lang="hr-HR" sz="1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.000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4653136"/>
            <a:ext cx="669674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Financijska konstrukcija na konkretan projekt</a:t>
            </a:r>
            <a:endParaRPr 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1556792"/>
            <a:ext cx="551355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Bespovratna sredstva 90%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331640" y="3573016"/>
            <a:ext cx="352839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6480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2032" y="6021288"/>
            <a:ext cx="835442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PROGRAM  RURALNOG  RAZVOJA  2014 - 2020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380312" y="4797152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380312" y="3933056"/>
            <a:ext cx="143180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IPARD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013176"/>
            <a:ext cx="101021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ESI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59632" y="5589240"/>
            <a:ext cx="25922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611560" y="2060848"/>
            <a:ext cx="109517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 </a:t>
            </a:r>
          </a:p>
          <a:p>
            <a:pPr algn="ctr"/>
            <a:r>
              <a:rPr lang="hr-HR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2007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56992"/>
            <a:ext cx="1115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2007-</a:t>
            </a:r>
          </a:p>
          <a:p>
            <a:pPr algn="ctr"/>
            <a:r>
              <a:rPr lang="hr-H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2013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32974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haniza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536"/>
            <a:ext cx="9144000" cy="67269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39552" y="620688"/>
            <a:ext cx="7776864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endParaRPr lang="hr-HR" altLang="x-none" dirty="0">
              <a:cs typeface="Times New Roman" pitchFamily="18" charset="0"/>
            </a:endParaRPr>
          </a:p>
          <a:p>
            <a:pPr marL="0" lvl="1" algn="ctr" fontAlgn="auto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hr-HR" b="1" dirty="0">
                <a:solidFill>
                  <a:srgbClr val="00B050"/>
                </a:solidFill>
                <a:cs typeface="Times New Roman" pitchFamily="18" charset="0"/>
              </a:rPr>
              <a:t>4.2. POTPORA ZA ULAGANJA U </a:t>
            </a:r>
            <a:r>
              <a:rPr lang="hr-HR" b="1" dirty="0" smtClean="0">
                <a:solidFill>
                  <a:srgbClr val="00B050"/>
                </a:solidFill>
                <a:cs typeface="Times New Roman" pitchFamily="18" charset="0"/>
              </a:rPr>
              <a:t>PRERADU i </a:t>
            </a:r>
          </a:p>
          <a:p>
            <a:pPr marL="0" lvl="1" algn="ctr" fontAlgn="auto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hr-HR" b="1" dirty="0" smtClean="0">
                <a:solidFill>
                  <a:srgbClr val="00B050"/>
                </a:solidFill>
                <a:cs typeface="Times New Roman" pitchFamily="18" charset="0"/>
              </a:rPr>
              <a:t>MARKETING POLJOPRIVREDNIH </a:t>
            </a:r>
            <a:r>
              <a:rPr lang="hr-HR" b="1" dirty="0">
                <a:solidFill>
                  <a:srgbClr val="00B050"/>
                </a:solidFill>
                <a:cs typeface="Times New Roman" pitchFamily="18" charset="0"/>
              </a:rPr>
              <a:t>PROIZVODA</a:t>
            </a:r>
          </a:p>
          <a:p>
            <a:pPr algn="ctr" eaLnBrk="1" fontAlgn="auto" hangingPunct="1"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hr-HR" altLang="x-none" sz="2400" dirty="0" smtClean="0">
                <a:solidFill>
                  <a:srgbClr val="0000FF"/>
                </a:solidFill>
                <a:cs typeface="Times New Roman" pitchFamily="18" charset="0"/>
              </a:rPr>
              <a:t>/IPARD 103/</a:t>
            </a:r>
            <a:endParaRPr lang="hr-HR" altLang="x-none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hr-HR" altLang="x-none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hr-HR" altLang="x-none" sz="2800" b="1" dirty="0" smtClean="0">
                <a:solidFill>
                  <a:srgbClr val="C00000"/>
                </a:solidFill>
                <a:cs typeface="Times New Roman" pitchFamily="18" charset="0"/>
              </a:rPr>
              <a:t>PRIHVATLJIVE AKTIVNOSTI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hr-HR" altLang="x-none" sz="2800" b="1" dirty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x-none" sz="2400" dirty="0" smtClean="0">
                <a:cs typeface="Times New Roman" pitchFamily="18" charset="0"/>
              </a:rPr>
              <a:t>modernizaciju</a:t>
            </a:r>
            <a:r>
              <a:rPr lang="hr-HR" altLang="x-none" sz="2400" dirty="0">
                <a:cs typeface="Times New Roman" pitchFamily="18" charset="0"/>
              </a:rPr>
              <a:t>, preradu i </a:t>
            </a:r>
            <a:r>
              <a:rPr lang="hr-HR" altLang="x-none" sz="2400" dirty="0" smtClean="0">
                <a:cs typeface="Times New Roman" pitchFamily="18" charset="0"/>
              </a:rPr>
              <a:t>trženje </a:t>
            </a:r>
            <a:r>
              <a:rPr lang="hr-HR" altLang="x-none" sz="2400" dirty="0">
                <a:cs typeface="Times New Roman" pitchFamily="18" charset="0"/>
              </a:rPr>
              <a:t>poljoprivrednih </a:t>
            </a:r>
            <a:r>
              <a:rPr lang="hr-HR" altLang="x-none" sz="2400" dirty="0" smtClean="0">
                <a:cs typeface="Times New Roman" pitchFamily="18" charset="0"/>
              </a:rPr>
              <a:t>proizvoda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hr-HR" altLang="x-none" sz="2400" dirty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x-none" sz="2400" dirty="0" smtClean="0">
                <a:solidFill>
                  <a:prstClr val="black"/>
                </a:solidFill>
                <a:cs typeface="Times New Roman" pitchFamily="18" charset="0"/>
              </a:rPr>
              <a:t>korištenje </a:t>
            </a:r>
            <a:r>
              <a:rPr lang="hr-HR" altLang="x-none" sz="2400" dirty="0">
                <a:solidFill>
                  <a:prstClr val="black"/>
                </a:solidFill>
                <a:cs typeface="Times New Roman" pitchFamily="18" charset="0"/>
              </a:rPr>
              <a:t>obnovljivih izvora energije</a:t>
            </a:r>
            <a:endParaRPr lang="hr-HR" altLang="x-none" sz="2400" dirty="0"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4" name="Explosion 1 3"/>
          <p:cNvSpPr/>
          <p:nvPr/>
        </p:nvSpPr>
        <p:spPr>
          <a:xfrm>
            <a:off x="7164288" y="0"/>
            <a:ext cx="1979712" cy="206084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VAŽNO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62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83568" y="764705"/>
            <a:ext cx="7906395" cy="56166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hr-HR" altLang="x-none" sz="3400" b="1" kern="0" dirty="0">
                <a:solidFill>
                  <a:srgbClr val="0000FF"/>
                </a:solidFill>
                <a:cs typeface="Times New Roman" pitchFamily="18" charset="0"/>
              </a:rPr>
              <a:t>Korisnici</a:t>
            </a:r>
            <a:r>
              <a:rPr lang="hr-HR" altLang="x-none" b="1" kern="0" dirty="0">
                <a:cs typeface="Times New Roman" pitchFamily="18" charset="0"/>
              </a:rPr>
              <a:t>: </a:t>
            </a:r>
            <a:endParaRPr lang="hr-HR" altLang="x-none" b="1" kern="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sz="500" b="1" kern="0" dirty="0" smtClean="0">
              <a:cs typeface="Times New Roman" pitchFamily="18" charset="0"/>
            </a:endParaRPr>
          </a:p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altLang="x-none" sz="36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OPG</a:t>
            </a:r>
            <a:r>
              <a:rPr lang="hr-HR" altLang="x-none" sz="36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obrti, zadruge, trgovačka društva koja se bave </a:t>
            </a:r>
            <a:r>
              <a:rPr lang="hr-HR" altLang="x-none" sz="36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preradom</a:t>
            </a:r>
          </a:p>
          <a:p>
            <a:pPr marL="171450" indent="-171450">
              <a:spcBef>
                <a:spcPct val="0"/>
              </a:spcBef>
              <a:tabLst>
                <a:tab pos="457200" algn="l"/>
              </a:tabLst>
              <a:defRPr/>
            </a:pPr>
            <a:endParaRPr lang="hr-HR" dirty="0" smtClean="0"/>
          </a:p>
          <a:p>
            <a:pPr marL="171450" indent="-171450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u="sng" dirty="0" smtClean="0">
                <a:solidFill>
                  <a:srgbClr val="C00000"/>
                </a:solidFill>
              </a:rPr>
              <a:t>Vinari, ribarstvo </a:t>
            </a:r>
            <a:r>
              <a:rPr lang="hr-HR" u="sng" dirty="0">
                <a:solidFill>
                  <a:srgbClr val="C00000"/>
                </a:solidFill>
              </a:rPr>
              <a:t>i pčelari ne mogu ostvariti pravo na </a:t>
            </a:r>
            <a:r>
              <a:rPr lang="hr-HR" u="sng" dirty="0" smtClean="0">
                <a:solidFill>
                  <a:srgbClr val="C00000"/>
                </a:solidFill>
              </a:rPr>
              <a:t>potporu</a:t>
            </a:r>
            <a:endParaRPr lang="hr-HR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hr-HR" sz="4000" b="1" dirty="0" smtClean="0">
                <a:solidFill>
                  <a:srgbClr val="0000FF"/>
                </a:solidFill>
              </a:rPr>
              <a:t>Potpora</a:t>
            </a:r>
            <a:endParaRPr lang="hr-HR" sz="4000" b="1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hr-HR" altLang="x-none" sz="1200" dirty="0"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hr-HR" altLang="x-none" dirty="0">
                <a:cs typeface="Times New Roman" pitchFamily="18" charset="0"/>
              </a:rPr>
              <a:t>min. 3.500 </a:t>
            </a:r>
            <a:r>
              <a:rPr lang="hr-HR" altLang="x-none" dirty="0" smtClean="0">
                <a:cs typeface="Times New Roman" pitchFamily="18" charset="0"/>
              </a:rPr>
              <a:t>EUR/projekt - </a:t>
            </a:r>
            <a:r>
              <a:rPr lang="hr-HR" altLang="x-none" b="1" u="sng" dirty="0" err="1" smtClean="0">
                <a:solidFill>
                  <a:srgbClr val="C00000"/>
                </a:solidFill>
                <a:cs typeface="Times New Roman" pitchFamily="18" charset="0"/>
              </a:rPr>
              <a:t>max</a:t>
            </a:r>
            <a:r>
              <a:rPr lang="hr-HR" altLang="x-none" b="1" u="sng" dirty="0">
                <a:solidFill>
                  <a:srgbClr val="C00000"/>
                </a:solidFill>
                <a:cs typeface="Times New Roman" pitchFamily="18" charset="0"/>
              </a:rPr>
              <a:t>. 5 </a:t>
            </a:r>
            <a:r>
              <a:rPr lang="hr-HR" altLang="x-none" b="1" u="sng" dirty="0" err="1">
                <a:solidFill>
                  <a:srgbClr val="C00000"/>
                </a:solidFill>
                <a:cs typeface="Times New Roman" pitchFamily="18" charset="0"/>
              </a:rPr>
              <a:t>mil</a:t>
            </a:r>
            <a:r>
              <a:rPr lang="hr-HR" altLang="x-none" b="1" u="sng" dirty="0">
                <a:solidFill>
                  <a:srgbClr val="C00000"/>
                </a:solidFill>
                <a:cs typeface="Times New Roman" pitchFamily="18" charset="0"/>
              </a:rPr>
              <a:t> EUR/projekt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r-HR" altLang="x-none" b="1" dirty="0" smtClean="0">
                <a:cs typeface="Times New Roman" pitchFamily="18" charset="0"/>
              </a:rPr>
              <a:t>korištenje </a:t>
            </a:r>
            <a:r>
              <a:rPr lang="hr-HR" altLang="x-none" b="1" dirty="0">
                <a:cs typeface="Times New Roman" pitchFamily="18" charset="0"/>
              </a:rPr>
              <a:t>obnovljivih izvora energije, </a:t>
            </a:r>
            <a:r>
              <a:rPr lang="hr-HR" altLang="x-none" dirty="0">
                <a:cs typeface="Times New Roman" pitchFamily="18" charset="0"/>
              </a:rPr>
              <a:t>maksimalna potpora je 1 milijun €/</a:t>
            </a:r>
            <a:r>
              <a:rPr lang="hr-HR" altLang="x-none" dirty="0" smtClean="0">
                <a:cs typeface="Times New Roman" pitchFamily="18" charset="0"/>
              </a:rPr>
              <a:t>projekt</a:t>
            </a:r>
            <a:endParaRPr lang="hr-HR" altLang="x-none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83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404665"/>
            <a:ext cx="8103815" cy="590465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hr-HR" altLang="x-none" sz="3800" b="1" dirty="0" smtClean="0">
                <a:solidFill>
                  <a:srgbClr val="0000FF"/>
                </a:solidFill>
              </a:rPr>
              <a:t>Prihvatljiva ulaganja:</a:t>
            </a:r>
            <a:endParaRPr lang="hr-HR" altLang="x-none" sz="38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defRPr/>
            </a:pPr>
            <a:endParaRPr lang="hr-HR" altLang="x-none" sz="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FF0000"/>
                </a:solidFill>
              </a:rPr>
              <a:t>Izgradnja - rekonstrukcija -  </a:t>
            </a:r>
            <a:r>
              <a:rPr lang="hr-HR" b="1" dirty="0">
                <a:solidFill>
                  <a:srgbClr val="FF0000"/>
                </a:solidFill>
              </a:rPr>
              <a:t>opremanje </a:t>
            </a:r>
            <a:endParaRPr lang="hr-HR" b="1" dirty="0" smtClean="0">
              <a:solidFill>
                <a:srgbClr val="FF0000"/>
              </a:solidFill>
            </a:endParaRPr>
          </a:p>
          <a:p>
            <a:pPr marL="285750" indent="-285750" algn="just"/>
            <a:r>
              <a:rPr lang="hr-HR" b="1" dirty="0" err="1" smtClean="0"/>
              <a:t>objekati</a:t>
            </a:r>
            <a:r>
              <a:rPr lang="hr-HR" b="1" dirty="0" smtClean="0"/>
              <a:t> </a:t>
            </a:r>
            <a:r>
              <a:rPr lang="hr-HR" b="1" dirty="0"/>
              <a:t>za </a:t>
            </a:r>
            <a:r>
              <a:rPr lang="hr-HR" b="1" dirty="0" smtClean="0"/>
              <a:t>preradu, prikupljanje</a:t>
            </a:r>
            <a:r>
              <a:rPr lang="hr-HR" b="1" dirty="0"/>
              <a:t>, prijem, čišćenje, sušenje, sortiranje, </a:t>
            </a:r>
            <a:r>
              <a:rPr lang="hr-HR" b="1" dirty="0" smtClean="0"/>
              <a:t>pakiranje skladištenje</a:t>
            </a:r>
            <a:r>
              <a:rPr lang="hr-HR" b="1" dirty="0"/>
              <a:t>, hlađenje, </a:t>
            </a:r>
            <a:r>
              <a:rPr lang="hr-HR" b="1" dirty="0" smtClean="0"/>
              <a:t>i </a:t>
            </a:r>
            <a:r>
              <a:rPr lang="hr-HR" b="1" dirty="0"/>
              <a:t>trženje </a:t>
            </a:r>
            <a:r>
              <a:rPr lang="hr-HR" b="1" dirty="0" smtClean="0"/>
              <a:t>proizvoda</a:t>
            </a:r>
            <a:endParaRPr lang="hr-HR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kupnja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mehanizacije, gospodarskih vozila, strojeva i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opreme</a:t>
            </a:r>
            <a:endParaRPr lang="hr-HR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b="1" dirty="0" smtClean="0"/>
              <a:t>ulaganje </a:t>
            </a:r>
            <a:r>
              <a:rPr lang="hr-HR" b="1" dirty="0"/>
              <a:t>u </a:t>
            </a:r>
            <a:r>
              <a:rPr lang="hr-HR" b="1" dirty="0" smtClean="0"/>
              <a:t>tehnologije</a:t>
            </a:r>
            <a:endParaRPr lang="hr-HR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b="1" dirty="0" err="1" smtClean="0">
                <a:solidFill>
                  <a:schemeClr val="accent3">
                    <a:lumMod val="75000"/>
                  </a:schemeClr>
                </a:solidFill>
              </a:rPr>
              <a:t>objekati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 i oprema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za obradu otpadnih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voda</a:t>
            </a:r>
            <a:endParaRPr lang="hr-HR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9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1" y="692696"/>
            <a:ext cx="7848872" cy="56890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hr-HR" sz="3600" b="1" dirty="0" smtClean="0">
                <a:solidFill>
                  <a:srgbClr val="0000FF"/>
                </a:solidFill>
              </a:rPr>
              <a:t>Potpora</a:t>
            </a:r>
            <a:r>
              <a:rPr lang="hr-HR" sz="3600" dirty="0" smtClean="0">
                <a:solidFill>
                  <a:srgbClr val="0000FF"/>
                </a:solidFill>
              </a:rPr>
              <a:t>:</a:t>
            </a:r>
            <a:endParaRPr lang="hr-HR" sz="3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pl-PL" altLang="x-none" b="1" dirty="0">
                <a:solidFill>
                  <a:srgbClr val="0000FF"/>
                </a:solidFill>
                <a:cs typeface="Times New Roman" pitchFamily="18" charset="0"/>
              </a:rPr>
              <a:t>50% </a:t>
            </a:r>
            <a:r>
              <a:rPr lang="pl-PL" altLang="x-none" dirty="0">
                <a:solidFill>
                  <a:srgbClr val="0000FF"/>
                </a:solidFill>
                <a:cs typeface="Times New Roman" pitchFamily="18" charset="0"/>
              </a:rPr>
              <a:t>od iznosa prihvatljivog ulaganja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altLang="x-none" sz="4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Uvećanje za 20</a:t>
            </a:r>
            <a:r>
              <a:rPr lang="hr-HR" altLang="x-none" sz="40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%</a:t>
            </a:r>
            <a:endParaRPr lang="hr-HR" altLang="x-none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u</a:t>
            </a:r>
            <a:r>
              <a:rPr lang="hr-HR" dirty="0" smtClean="0">
                <a:solidFill>
                  <a:srgbClr val="000000"/>
                </a:solidFill>
                <a:cs typeface="Times New Roman" pitchFamily="18" charset="0"/>
              </a:rPr>
              <a:t>laganja </a:t>
            </a: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unutar </a:t>
            </a:r>
            <a:r>
              <a:rPr lang="hr-HR" dirty="0" smtClean="0">
                <a:solidFill>
                  <a:srgbClr val="000000"/>
                </a:solidFill>
                <a:cs typeface="Times New Roman" pitchFamily="18" charset="0"/>
              </a:rPr>
              <a:t>EIP (Europskog inovacijskog partnerstva)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hr-HR" dirty="0" smtClean="0">
                <a:solidFill>
                  <a:srgbClr val="000000"/>
                </a:solidFill>
                <a:cs typeface="Times New Roman" pitchFamily="18" charset="0"/>
              </a:rPr>
              <a:t>proizvođačke organizacije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endParaRPr lang="hr-HR" altLang="x-none" u="sng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r>
              <a:rPr lang="hr-HR" altLang="x-none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Moguća plaćanja u </a:t>
            </a:r>
            <a:r>
              <a:rPr lang="hr-HR" altLang="x-none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obrocima - </a:t>
            </a:r>
            <a:r>
              <a:rPr lang="hr-HR" altLang="x-none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do najviše 3</a:t>
            </a:r>
            <a:endParaRPr lang="hr-HR" altLang="x-none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buClr>
                <a:srgbClr val="000000"/>
              </a:buClr>
              <a:buFontTx/>
              <a:buChar char="-"/>
              <a:tabLst>
                <a:tab pos="88900" algn="l"/>
              </a:tabLst>
              <a:defRPr/>
            </a:pPr>
            <a:endParaRPr lang="hr-HR" altLang="x-none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r>
              <a:rPr lang="hr-HR" altLang="x-none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Mogućnost plaćanja predujmom do 50% ugovorenih sredstava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88900" algn="l"/>
              </a:tabLst>
              <a:defRPr/>
            </a:pPr>
            <a:endParaRPr lang="hr-HR" altLang="x-none" b="1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136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ovanje 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5"/>
            <a:ext cx="9144000" cy="68504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452320" y="6525344"/>
            <a:ext cx="108012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23850" y="620689"/>
            <a:ext cx="8496622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hr-HR" sz="3000" b="1" dirty="0" smtClean="0">
                <a:solidFill>
                  <a:srgbClr val="00B050"/>
                </a:solidFill>
                <a:cs typeface="Times New Roman" pitchFamily="18" charset="0"/>
              </a:rPr>
              <a:t>6.2.ULAGANJU </a:t>
            </a:r>
            <a:r>
              <a:rPr lang="hr-HR" sz="3000" b="1" dirty="0">
                <a:solidFill>
                  <a:srgbClr val="00B050"/>
                </a:solidFill>
                <a:cs typeface="Times New Roman" pitchFamily="18" charset="0"/>
              </a:rPr>
              <a:t>U POKRETANJE NEPOLJOPRIVREDNIH </a:t>
            </a:r>
            <a:r>
              <a:rPr lang="hr-HR" sz="3000" b="1" dirty="0" smtClean="0">
                <a:solidFill>
                  <a:srgbClr val="00B050"/>
                </a:solidFill>
                <a:cs typeface="Times New Roman" pitchFamily="18" charset="0"/>
              </a:rPr>
              <a:t> DJELATNOSTI </a:t>
            </a:r>
            <a:r>
              <a:rPr lang="hr-HR" sz="3000" b="1" dirty="0">
                <a:solidFill>
                  <a:srgbClr val="00B050"/>
                </a:solidFill>
                <a:cs typeface="Times New Roman" pitchFamily="18" charset="0"/>
              </a:rPr>
              <a:t>NA </a:t>
            </a:r>
            <a:r>
              <a:rPr lang="hr-HR" sz="3000" b="1" dirty="0" smtClean="0">
                <a:solidFill>
                  <a:srgbClr val="00B050"/>
                </a:solidFill>
                <a:cs typeface="Times New Roman" pitchFamily="18" charset="0"/>
              </a:rPr>
              <a:t>OPG-U</a:t>
            </a:r>
          </a:p>
          <a:p>
            <a:pPr lvl="0" algn="ctr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hr-HR" sz="1800" dirty="0" smtClean="0">
                <a:solidFill>
                  <a:srgbClr val="0000FF"/>
                </a:solidFill>
                <a:cs typeface="Times New Roman" pitchFamily="18" charset="0"/>
              </a:rPr>
              <a:t>(IPARD 302)</a:t>
            </a:r>
            <a:endParaRPr lang="hr-HR" sz="1800" dirty="0">
              <a:solidFill>
                <a:srgbClr val="0000FF"/>
              </a:solidFill>
              <a:cs typeface="Times New Roman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hr-HR" sz="2400" b="1" dirty="0">
                <a:solidFill>
                  <a:prstClr val="black"/>
                </a:solidFill>
                <a:cs typeface="Times New Roman" pitchFamily="18" charset="0"/>
              </a:rPr>
              <a:t>Korisnici: </a:t>
            </a:r>
            <a:r>
              <a:rPr lang="hr-HR" sz="2400" dirty="0" smtClean="0">
                <a:solidFill>
                  <a:srgbClr val="0000FF"/>
                </a:solidFill>
                <a:cs typeface="Times New Roman" pitchFamily="18" charset="0"/>
              </a:rPr>
              <a:t>OPG-a</a:t>
            </a:r>
            <a:endParaRPr lang="hr-HR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endParaRPr lang="hr-HR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hr-HR" sz="2400" b="1" dirty="0" smtClean="0">
                <a:solidFill>
                  <a:prstClr val="black"/>
                </a:solidFill>
                <a:cs typeface="Times New Roman" pitchFamily="18" charset="0"/>
              </a:rPr>
              <a:t>Prihvatljiva ulaganja: </a:t>
            </a:r>
            <a:r>
              <a:rPr lang="hr-HR" sz="2400" dirty="0" err="1" smtClean="0">
                <a:solidFill>
                  <a:prstClr val="black"/>
                </a:solidFill>
                <a:cs typeface="Times New Roman" pitchFamily="18" charset="0"/>
              </a:rPr>
              <a:t>ulaganja</a:t>
            </a:r>
            <a:r>
              <a:rPr lang="hr-HR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cs typeface="Times New Roman" pitchFamily="18" charset="0"/>
              </a:rPr>
              <a:t>u </a:t>
            </a:r>
            <a:r>
              <a:rPr lang="hr-HR" sz="2400" b="1" dirty="0">
                <a:solidFill>
                  <a:srgbClr val="0000FF"/>
                </a:solidFill>
                <a:cs typeface="Times New Roman" pitchFamily="18" charset="0"/>
              </a:rPr>
              <a:t>turizam u ruralnom području</a:t>
            </a:r>
            <a:r>
              <a:rPr lang="hr-HR" sz="2400" dirty="0">
                <a:solidFill>
                  <a:prstClr val="black"/>
                </a:solidFill>
                <a:cs typeface="Times New Roman" pitchFamily="18" charset="0"/>
              </a:rPr>
              <a:t>, izravnu prodaju proizvoda, u obrte i zanate </a:t>
            </a:r>
            <a:r>
              <a:rPr lang="hr-HR" sz="2400" dirty="0" smtClean="0">
                <a:solidFill>
                  <a:prstClr val="black"/>
                </a:solidFill>
                <a:cs typeface="Times New Roman" pitchFamily="18" charset="0"/>
              </a:rPr>
              <a:t>izradu </a:t>
            </a:r>
            <a:r>
              <a:rPr lang="hr-HR" sz="2400" dirty="0">
                <a:solidFill>
                  <a:prstClr val="black"/>
                </a:solidFill>
                <a:cs typeface="Times New Roman" pitchFamily="18" charset="0"/>
              </a:rPr>
              <a:t>suvenira, prerada </a:t>
            </a:r>
            <a:r>
              <a:rPr lang="hr-HR" sz="2400" dirty="0" smtClean="0">
                <a:solidFill>
                  <a:prstClr val="black"/>
                </a:solidFill>
                <a:cs typeface="Times New Roman" pitchFamily="18" charset="0"/>
              </a:rPr>
              <a:t>proizvoda</a:t>
            </a: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endParaRPr lang="hr-HR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hr-HR" sz="2400" b="1" dirty="0" smtClean="0">
                <a:solidFill>
                  <a:prstClr val="black"/>
                </a:solidFill>
                <a:cs typeface="Times New Roman" pitchFamily="18" charset="0"/>
              </a:rPr>
              <a:t>Potpora: </a:t>
            </a:r>
            <a:r>
              <a:rPr lang="hr-HR" sz="2400" dirty="0" smtClean="0">
                <a:solidFill>
                  <a:prstClr val="black"/>
                </a:solidFill>
              </a:rPr>
              <a:t>do </a:t>
            </a:r>
            <a:r>
              <a:rPr lang="hr-HR" sz="2400" b="1" dirty="0">
                <a:solidFill>
                  <a:srgbClr val="0000FF"/>
                </a:solidFill>
              </a:rPr>
              <a:t>100%</a:t>
            </a:r>
            <a:r>
              <a:rPr lang="hr-HR" sz="2400" dirty="0">
                <a:solidFill>
                  <a:prstClr val="black"/>
                </a:solidFill>
              </a:rPr>
              <a:t> od prihvatljivih </a:t>
            </a:r>
            <a:r>
              <a:rPr lang="hr-HR" sz="2400" dirty="0" smtClean="0">
                <a:solidFill>
                  <a:prstClr val="black"/>
                </a:solidFill>
              </a:rPr>
              <a:t>troškova </a:t>
            </a:r>
            <a:endParaRPr lang="hr-HR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lvl="0" indent="-285750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400" dirty="0">
                <a:solidFill>
                  <a:prstClr val="black"/>
                </a:solidFill>
                <a:cs typeface="Times New Roman" pitchFamily="18" charset="0"/>
              </a:rPr>
              <a:t>maksimalna vrijednost </a:t>
            </a:r>
            <a:r>
              <a:rPr lang="hr-HR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cs typeface="Times New Roman" pitchFamily="18" charset="0"/>
              </a:rPr>
              <a:t>potpore po korisniku iznosi </a:t>
            </a:r>
            <a:r>
              <a:rPr lang="hr-HR" sz="2400" b="1" dirty="0">
                <a:solidFill>
                  <a:srgbClr val="0000FF"/>
                </a:solidFill>
                <a:cs typeface="Times New Roman" pitchFamily="18" charset="0"/>
              </a:rPr>
              <a:t>70.000 € </a:t>
            </a:r>
            <a:endParaRPr lang="hr-HR" sz="24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endParaRPr lang="hr-HR" sz="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hr-HR" sz="1400" dirty="0"/>
          </a:p>
        </p:txBody>
      </p:sp>
      <p:sp>
        <p:nvSpPr>
          <p:cNvPr id="4" name="Explosion 1 3"/>
          <p:cNvSpPr/>
          <p:nvPr/>
        </p:nvSpPr>
        <p:spPr>
          <a:xfrm>
            <a:off x="7236296" y="1268760"/>
            <a:ext cx="1475656" cy="151216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rgbClr val="FFFF00"/>
                </a:solidFill>
              </a:rPr>
              <a:t>VAŽNO</a:t>
            </a:r>
            <a:endParaRPr lang="hr-H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09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39553" y="476672"/>
            <a:ext cx="8208912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hr-HR" sz="3000" b="1" dirty="0">
                <a:solidFill>
                  <a:srgbClr val="00B050"/>
                </a:solidFill>
              </a:rPr>
              <a:t>6.4. ULAGANJA U RAZVOJ NEPOLJOPRIVREDNIH DJELATNOSTI </a:t>
            </a:r>
            <a:r>
              <a:rPr lang="hr-HR" sz="3000" b="1" dirty="0" smtClean="0">
                <a:solidFill>
                  <a:srgbClr val="00B050"/>
                </a:solidFill>
              </a:rPr>
              <a:t>U </a:t>
            </a:r>
            <a:r>
              <a:rPr lang="hr-HR" sz="3000" b="1" dirty="0">
                <a:solidFill>
                  <a:srgbClr val="00B050"/>
                </a:solidFill>
              </a:rPr>
              <a:t>RURALNIM PODRUČJIMA</a:t>
            </a:r>
          </a:p>
          <a:p>
            <a:r>
              <a:rPr lang="hr-HR" sz="1600" b="1" dirty="0"/>
              <a:t>Korisnici: </a:t>
            </a:r>
            <a:r>
              <a:rPr lang="hr-HR" sz="1600" dirty="0"/>
              <a:t>mikro i mali gospodarski </a:t>
            </a:r>
            <a:r>
              <a:rPr lang="hr-HR" sz="1600" dirty="0" smtClean="0"/>
              <a:t>subjekti</a:t>
            </a:r>
            <a:endParaRPr lang="hr-HR" sz="1600" dirty="0"/>
          </a:p>
          <a:p>
            <a:endParaRPr lang="hr-HR" sz="800" b="1" dirty="0"/>
          </a:p>
          <a:p>
            <a:pPr algn="ctr"/>
            <a:r>
              <a:rPr lang="hr-HR" sz="1600" b="1" dirty="0" smtClean="0">
                <a:solidFill>
                  <a:srgbClr val="C00000"/>
                </a:solidFill>
              </a:rPr>
              <a:t>Prihvatljiva ulaganja:</a:t>
            </a:r>
            <a:endParaRPr lang="hr-HR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rgbClr val="0000FF"/>
                </a:solidFill>
              </a:rPr>
              <a:t>ulaganja u turizam na ruralnom području</a:t>
            </a:r>
            <a:r>
              <a:rPr lang="hr-HR" sz="1800" dirty="0"/>
              <a:t>, preradu i trženje proizvoda, tradicijske obrte, izradu suvenira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800" dirty="0" smtClean="0"/>
              <a:t>pružanje </a:t>
            </a:r>
            <a:r>
              <a:rPr lang="hr-HR" sz="1800" dirty="0">
                <a:solidFill>
                  <a:srgbClr val="0000FF"/>
                </a:solidFill>
              </a:rPr>
              <a:t>usluga u ruralnim </a:t>
            </a:r>
            <a:r>
              <a:rPr lang="hr-HR" sz="1800" dirty="0" smtClean="0">
                <a:solidFill>
                  <a:srgbClr val="0000FF"/>
                </a:solidFill>
              </a:rPr>
              <a:t>područjima</a:t>
            </a:r>
            <a:r>
              <a:rPr lang="hr-HR" sz="1800" dirty="0" smtClean="0"/>
              <a:t> (</a:t>
            </a:r>
            <a:r>
              <a:rPr lang="hr-HR" sz="1800" dirty="0"/>
              <a:t>IT centri, radionice za popravak poljoprivrednih i šumarskih strojeva, dječji vrtići, </a:t>
            </a:r>
            <a:r>
              <a:rPr lang="hr-HR" sz="1800" dirty="0" smtClean="0"/>
              <a:t>veterinarske </a:t>
            </a:r>
            <a:r>
              <a:rPr lang="hr-HR" sz="1800" dirty="0"/>
              <a:t>usluge, </a:t>
            </a:r>
            <a:r>
              <a:rPr lang="hr-HR" sz="1800" dirty="0" smtClean="0"/>
              <a:t>opskrba </a:t>
            </a:r>
            <a:r>
              <a:rPr lang="hr-HR" sz="1800" dirty="0"/>
              <a:t>stanovništva ruralnih područja, usluga skrbi za starije i nemoćne osobe, </a:t>
            </a:r>
            <a:r>
              <a:rPr lang="hr-HR" sz="1800" dirty="0" smtClean="0"/>
              <a:t>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800" dirty="0"/>
          </a:p>
          <a:p>
            <a:pPr algn="ctr">
              <a:spcAft>
                <a:spcPts val="0"/>
              </a:spcAft>
            </a:pPr>
            <a:r>
              <a:rPr lang="hr-HR" sz="2000" b="1" dirty="0" smtClean="0">
                <a:solidFill>
                  <a:srgbClr val="C00000"/>
                </a:solidFill>
              </a:rPr>
              <a:t>Potpora:</a:t>
            </a:r>
            <a:endParaRPr lang="hr-HR" sz="2000" b="1" dirty="0">
              <a:solidFill>
                <a:srgbClr val="C00000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1400" b="1" dirty="0"/>
              <a:t> </a:t>
            </a:r>
            <a:r>
              <a:rPr lang="hr-HR" sz="2000" dirty="0" smtClean="0"/>
              <a:t>do </a:t>
            </a:r>
            <a:r>
              <a:rPr lang="hr-HR" sz="2000" dirty="0"/>
              <a:t>70% od prihvatljivih troškova</a:t>
            </a:r>
            <a:endParaRPr lang="hr-HR" sz="2000" b="1" dirty="0"/>
          </a:p>
          <a:p>
            <a:pPr marL="342900" lvl="0" indent="-34290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 err="1" smtClean="0">
                <a:ea typeface="Calibri"/>
                <a:cs typeface="Times New Roman"/>
              </a:rPr>
              <a:t>max</a:t>
            </a:r>
            <a:r>
              <a:rPr lang="hr-HR" sz="2000" dirty="0" smtClean="0">
                <a:ea typeface="Calibri"/>
                <a:cs typeface="Times New Roman"/>
              </a:rPr>
              <a:t> </a:t>
            </a:r>
            <a:r>
              <a:rPr lang="hr-HR" sz="2000" dirty="0">
                <a:ea typeface="Calibri"/>
                <a:cs typeface="Times New Roman"/>
              </a:rPr>
              <a:t>vrijednost javne potpore po korisniku </a:t>
            </a:r>
            <a:r>
              <a:rPr lang="hr-HR" sz="2000" b="1" dirty="0">
                <a:solidFill>
                  <a:srgbClr val="0000FF"/>
                </a:solidFill>
                <a:ea typeface="Calibri"/>
                <a:cs typeface="Times New Roman"/>
              </a:rPr>
              <a:t>iznosi 200.000 € </a:t>
            </a:r>
            <a:r>
              <a:rPr lang="hr-HR" sz="2000" dirty="0">
                <a:ea typeface="Calibri"/>
                <a:cs typeface="Times New Roman"/>
              </a:rPr>
              <a:t>(„de </a:t>
            </a:r>
            <a:r>
              <a:rPr lang="hr-HR" sz="2000" dirty="0" err="1">
                <a:ea typeface="Calibri"/>
                <a:cs typeface="Times New Roman"/>
              </a:rPr>
              <a:t>minimis</a:t>
            </a:r>
            <a:r>
              <a:rPr lang="hr-HR" sz="2000" dirty="0">
                <a:ea typeface="Calibri"/>
                <a:cs typeface="Times New Roman"/>
              </a:rPr>
              <a:t>“ pravila potpore</a:t>
            </a:r>
            <a:r>
              <a:rPr lang="hr-HR" sz="2000" dirty="0" smtClean="0">
                <a:ea typeface="Calibri"/>
                <a:cs typeface="Times New Roman"/>
              </a:rPr>
              <a:t>)</a:t>
            </a:r>
          </a:p>
          <a:p>
            <a:pPr marL="342900" lvl="0" indent="-34290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sz="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092280" y="5373216"/>
            <a:ext cx="1403648" cy="1296144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rgbClr val="FFFF00"/>
                </a:solidFill>
              </a:rPr>
              <a:t>VAŽNO</a:t>
            </a:r>
            <a:endParaRPr lang="hr-H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17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14400" y="980729"/>
            <a:ext cx="7330008" cy="50406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hr-HR" altLang="x-none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RURALNOG RAZVOJA REPUBLIKE HRVATSKE 2014.-2020.</a:t>
            </a:r>
          </a:p>
          <a:p>
            <a:pPr algn="ctr" eaLnBrk="1" hangingPunct="1"/>
            <a:endParaRPr lang="hr-HR" altLang="x-non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</a:pPr>
            <a:r>
              <a:rPr lang="hr-HR" altLang="x-none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Zamjenjuje IPARD</a:t>
            </a: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godišnje oko 330 </a:t>
            </a:r>
            <a:r>
              <a:rPr lang="hr-HR" altLang="x-non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</a:t>
            </a: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 ili oko 10 x više</a:t>
            </a:r>
          </a:p>
          <a:p>
            <a:pPr algn="ctr" eaLnBrk="1" hangingPunct="1">
              <a:buNone/>
            </a:pP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</a:t>
            </a:r>
            <a:r>
              <a:rPr lang="hr-HR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IPARD</a:t>
            </a:r>
            <a:r>
              <a:rPr lang="hr-HR" altLang="x-none" sz="2800" dirty="0" smtClean="0"/>
              <a:t/>
            </a:r>
            <a:br>
              <a:rPr lang="hr-HR" altLang="x-none" sz="2800" dirty="0" smtClean="0"/>
            </a:br>
            <a:r>
              <a:rPr lang="hr-HR" altLang="x-none" sz="2800" dirty="0" smtClean="0"/>
              <a:t/>
            </a:r>
            <a:br>
              <a:rPr lang="hr-HR" altLang="x-none" sz="2800" dirty="0" smtClean="0"/>
            </a:br>
            <a:endParaRPr lang="en-GB" altLang="x-none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4653136"/>
            <a:ext cx="439248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Agronet</a:t>
            </a:r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</a:t>
            </a:r>
            <a:r>
              <a:rPr lang="hr-H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PRIJAVA</a:t>
            </a:r>
          </a:p>
        </p:txBody>
      </p:sp>
    </p:spTree>
    <p:extLst>
      <p:ext uri="{BB962C8B-B14F-4D97-AF65-F5344CB8AC3E}">
        <p14:creationId xmlns="" xmlns:p14="http://schemas.microsoft.com/office/powerpoint/2010/main" val="2867683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352928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hr-HR" sz="4400" dirty="0" smtClean="0">
                <a:solidFill>
                  <a:srgbClr val="C00000"/>
                </a:solidFill>
              </a:rPr>
              <a:t>Uvjeti:</a:t>
            </a:r>
          </a:p>
          <a:p>
            <a:pPr>
              <a:buFontTx/>
              <a:buChar char="-"/>
            </a:pPr>
            <a:r>
              <a:rPr lang="hr-HR" sz="2800" b="1" dirty="0" smtClean="0"/>
              <a:t>Bavljenje djelatnošću najmanje godinu dana</a:t>
            </a:r>
          </a:p>
          <a:p>
            <a:pPr>
              <a:buFontTx/>
              <a:buChar char="-"/>
            </a:pPr>
            <a:endParaRPr lang="hr-HR" sz="2800" b="1" dirty="0" smtClean="0"/>
          </a:p>
          <a:p>
            <a:pPr>
              <a:buFontTx/>
              <a:buChar char="-"/>
            </a:pPr>
            <a:r>
              <a:rPr lang="hr-HR" sz="2800" b="1" dirty="0" smtClean="0"/>
              <a:t>Najmanje 35 bodova</a:t>
            </a:r>
          </a:p>
          <a:p>
            <a:pPr>
              <a:buFontTx/>
              <a:buChar char="-"/>
            </a:pPr>
            <a:endParaRPr lang="hr-HR" sz="2800" b="1" dirty="0" smtClean="0"/>
          </a:p>
          <a:p>
            <a:pPr>
              <a:buFontTx/>
              <a:buChar char="-"/>
            </a:pPr>
            <a:r>
              <a:rPr lang="hr-HR" sz="2800" b="1" dirty="0" smtClean="0"/>
              <a:t> Vlasništvo - dozvola</a:t>
            </a:r>
          </a:p>
          <a:p>
            <a:pPr>
              <a:buFontTx/>
              <a:buChar char="-"/>
            </a:pPr>
            <a:endParaRPr lang="hr-HR" sz="2800" b="1" dirty="0" smtClean="0"/>
          </a:p>
          <a:p>
            <a:pPr>
              <a:buFontTx/>
              <a:buChar char="-"/>
            </a:pPr>
            <a:r>
              <a:rPr lang="hr-HR" sz="2800" b="1" dirty="0" smtClean="0"/>
              <a:t> Glavni projekt – tehničke specifikacije</a:t>
            </a:r>
          </a:p>
          <a:p>
            <a:r>
              <a:rPr lang="hr-HR" sz="2800" b="1" dirty="0" smtClean="0"/>
              <a:t> </a:t>
            </a:r>
          </a:p>
          <a:p>
            <a:pPr>
              <a:buFontTx/>
              <a:buChar char="-"/>
            </a:pPr>
            <a:r>
              <a:rPr lang="hr-HR" sz="2800" b="1" dirty="0" smtClean="0"/>
              <a:t> Jedna ponuda za svako ulaganja</a:t>
            </a:r>
          </a:p>
          <a:p>
            <a:pPr>
              <a:buFontTx/>
              <a:buChar char="-"/>
            </a:pPr>
            <a:endParaRPr lang="hr-HR" sz="2800" b="1" dirty="0" smtClean="0"/>
          </a:p>
          <a:p>
            <a:pPr>
              <a:buFontTx/>
              <a:buChar char="-"/>
            </a:pPr>
            <a:r>
              <a:rPr lang="hr-HR" sz="2800" b="1" dirty="0" smtClean="0"/>
              <a:t> Objava tender dokumentacije APPRRR</a:t>
            </a:r>
            <a:endParaRPr lang="hr-HR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5148064" y="6237312"/>
            <a:ext cx="432048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95" y="692696"/>
            <a:ext cx="8805798" cy="540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5148064" y="6237312"/>
            <a:ext cx="432048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09" y="260647"/>
            <a:ext cx="8814979" cy="63152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47700" y="1340769"/>
            <a:ext cx="8028756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00B050"/>
                </a:solidFill>
                <a:cs typeface="Times New Roman" pitchFamily="18" charset="0"/>
              </a:rPr>
              <a:t>17.1. Osiguranje usjeva, životinja i biljaka</a:t>
            </a:r>
          </a:p>
          <a:p>
            <a:pPr algn="just">
              <a:spcAft>
                <a:spcPts val="600"/>
              </a:spcAft>
            </a:pPr>
            <a:endParaRPr lang="hr-HR" sz="800" b="1" dirty="0" smtClean="0"/>
          </a:p>
          <a:p>
            <a:pPr algn="just">
              <a:spcAft>
                <a:spcPts val="600"/>
              </a:spcAft>
            </a:pPr>
            <a:r>
              <a:rPr lang="hr-HR" sz="2000" b="1" dirty="0" smtClean="0"/>
              <a:t>Korisnici: </a:t>
            </a:r>
            <a:r>
              <a:rPr lang="hr-HR" sz="2000" dirty="0" smtClean="0">
                <a:ea typeface="Times New Roman"/>
              </a:rPr>
              <a:t>poljoprivredna gospodarstva - pravne i fizičke osobe, vlasnici šuma, </a:t>
            </a:r>
            <a:r>
              <a:rPr lang="hr-HR" sz="2000" dirty="0" err="1" smtClean="0">
                <a:ea typeface="Times New Roman"/>
              </a:rPr>
              <a:t>šumoposjednici</a:t>
            </a:r>
            <a:r>
              <a:rPr lang="hr-HR" sz="2000" dirty="0" smtClean="0">
                <a:ea typeface="Times New Roman"/>
              </a:rPr>
              <a:t>, </a:t>
            </a:r>
            <a:r>
              <a:rPr lang="hr-HR" sz="2000" dirty="0" err="1" smtClean="0">
                <a:ea typeface="Times New Roman"/>
              </a:rPr>
              <a:t>lovovovlaštenici</a:t>
            </a:r>
            <a:endParaRPr lang="hr-HR" sz="2000" dirty="0" smtClean="0">
              <a:ea typeface="Times New Roman"/>
            </a:endParaRPr>
          </a:p>
          <a:p>
            <a:pPr lvl="0">
              <a:spcBef>
                <a:spcPct val="0"/>
              </a:spcBef>
              <a:buClr>
                <a:srgbClr val="FF0000"/>
              </a:buClr>
              <a:tabLst>
                <a:tab pos="88900" algn="l"/>
              </a:tabLst>
            </a:pPr>
            <a:r>
              <a:rPr lang="hr-HR" sz="2000" b="1" dirty="0" smtClean="0">
                <a:ea typeface="Times New Roman"/>
              </a:rPr>
              <a:t>Prihvatljive ulaganje: </a:t>
            </a:r>
            <a:r>
              <a:rPr lang="hr-HR" altLang="x-none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TROŠAK PLAĆANJA POLICE OSIGURANJA</a:t>
            </a:r>
          </a:p>
          <a:p>
            <a:pPr lvl="0">
              <a:spcBef>
                <a:spcPct val="0"/>
              </a:spcBef>
              <a:tabLst>
                <a:tab pos="88900" algn="l"/>
              </a:tabLst>
            </a:pPr>
            <a:endParaRPr lang="hr-HR" altLang="x-none" sz="20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88900" algn="l"/>
              </a:tabLst>
            </a:pPr>
            <a:r>
              <a:rPr lang="hr-HR" altLang="x-none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maksimalan iznos plaćene/ih premije/a iznosi </a:t>
            </a:r>
            <a:r>
              <a:rPr lang="hr-HR" altLang="x-none" sz="20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75.000,00 </a:t>
            </a:r>
            <a:r>
              <a:rPr lang="hr-HR" altLang="x-none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EUR-a</a:t>
            </a:r>
          </a:p>
          <a:p>
            <a:pPr algn="just">
              <a:spcAft>
                <a:spcPts val="600"/>
              </a:spcAft>
            </a:pPr>
            <a:endParaRPr lang="hr-HR" sz="2000" dirty="0" smtClean="0">
              <a:ea typeface="Times New Roman"/>
            </a:endParaRPr>
          </a:p>
          <a:p>
            <a:pPr algn="ctr">
              <a:lnSpc>
                <a:spcPts val="1440"/>
              </a:lnSpc>
              <a:spcAft>
                <a:spcPts val="600"/>
              </a:spcAft>
            </a:pPr>
            <a:r>
              <a:rPr lang="hr-HR" sz="2000" b="1" dirty="0" smtClean="0">
                <a:solidFill>
                  <a:srgbClr val="C00000"/>
                </a:solidFill>
                <a:ea typeface="Times New Roman"/>
              </a:rPr>
              <a:t>Polica osiguranja može pokriti gubitke prouzročene: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b="1" dirty="0">
                <a:latin typeface="Arial" pitchFamily="34" charset="0"/>
                <a:ea typeface="Times New Roman"/>
                <a:cs typeface="Arial" pitchFamily="34" charset="0"/>
              </a:rPr>
              <a:t>nepovoljnim klimatskim prilikama,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b="1" dirty="0">
                <a:latin typeface="Arial" pitchFamily="34" charset="0"/>
                <a:ea typeface="Times New Roman"/>
                <a:cs typeface="Arial" pitchFamily="34" charset="0"/>
              </a:rPr>
              <a:t>bolešću životinja ili biljaka,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b="1" dirty="0">
                <a:latin typeface="Arial" pitchFamily="34" charset="0"/>
                <a:ea typeface="Times New Roman"/>
                <a:cs typeface="Arial" pitchFamily="34" charset="0"/>
              </a:rPr>
              <a:t>napadom štetnika, 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b="1" dirty="0">
                <a:latin typeface="Arial" pitchFamily="34" charset="0"/>
                <a:ea typeface="Times New Roman"/>
                <a:cs typeface="Arial" pitchFamily="34" charset="0"/>
              </a:rPr>
              <a:t>ekološkim incidentom </a:t>
            </a:r>
          </a:p>
          <a:p>
            <a:pPr algn="just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lang="hr-HR" sz="2000" b="1" dirty="0" smtClean="0">
              <a:solidFill>
                <a:srgbClr val="0000FF"/>
              </a:solidFill>
              <a:ea typeface="Times New Roman"/>
            </a:endParaRPr>
          </a:p>
          <a:p>
            <a:pPr algn="just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b="1" dirty="0" smtClean="0">
                <a:solidFill>
                  <a:srgbClr val="0000FF"/>
                </a:solidFill>
                <a:ea typeface="Times New Roman"/>
              </a:rPr>
              <a:t>Potpora: </a:t>
            </a:r>
            <a:r>
              <a:rPr lang="hr-HR" sz="2000" dirty="0" smtClean="0">
                <a:solidFill>
                  <a:srgbClr val="000000"/>
                </a:solidFill>
                <a:ea typeface="Times New Roman"/>
              </a:rPr>
              <a:t>65% vrijednosti plaćene </a:t>
            </a:r>
            <a:r>
              <a:rPr lang="hr-HR" sz="2000" dirty="0" smtClean="0">
                <a:ea typeface="Times New Roman"/>
              </a:rPr>
              <a:t>godišnje premije/a police/a osiguranja </a:t>
            </a:r>
          </a:p>
          <a:p>
            <a:pPr algn="just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lang="hr-HR" sz="1600" dirty="0" smtClean="0">
              <a:ea typeface="Times New Roman"/>
            </a:endParaRPr>
          </a:p>
          <a:p>
            <a:pPr algn="just">
              <a:spcAft>
                <a:spcPts val="600"/>
              </a:spcAft>
            </a:pPr>
            <a:endParaRPr lang="hr-HR" sz="1600" dirty="0">
              <a:ea typeface="Times New Roman"/>
            </a:endParaRPr>
          </a:p>
          <a:p>
            <a:endParaRPr lang="hr-HR" sz="1600" dirty="0"/>
          </a:p>
        </p:txBody>
      </p:sp>
      <p:sp>
        <p:nvSpPr>
          <p:cNvPr id="5" name="Pravokutnik 4"/>
          <p:cNvSpPr/>
          <p:nvPr/>
        </p:nvSpPr>
        <p:spPr>
          <a:xfrm>
            <a:off x="899592" y="54868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MJERA 17 – UPRAVLJANJE RIZICIMA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1520" y="5661248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36096" y="2924944"/>
            <a:ext cx="576064" cy="21602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14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249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683568" y="620689"/>
            <a:ext cx="7704856" cy="720079"/>
          </a:xfrm>
        </p:spPr>
        <p:txBody>
          <a:bodyPr>
            <a:noAutofit/>
          </a:bodyPr>
          <a:lstStyle/>
          <a:p>
            <a:r>
              <a:rPr lang="hr-HR" altLang="x-none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FINANCIJSKI PLAN 2014. – 2020. (u EUR)</a:t>
            </a:r>
            <a:endParaRPr lang="hr-H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052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java natječaja 15-12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56"/>
            <a:ext cx="9144000" cy="68496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AP-tem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4953000" y="28575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b="1">
                <a:solidFill>
                  <a:srgbClr val="33CC33"/>
                </a:solidFill>
              </a:rPr>
              <a:t>POSTUPAK PRIJAVE NA NATJEČAJ</a:t>
            </a:r>
            <a:endParaRPr lang="en-US" sz="1400" b="1">
              <a:solidFill>
                <a:srgbClr val="33CC33"/>
              </a:solidFill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571625" y="1857375"/>
            <a:ext cx="1714500" cy="5000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DFDBCD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defTabSz="746125" eaLnBrk="0" hangingPunct="0">
              <a:defRPr/>
            </a:pPr>
            <a:r>
              <a:rPr lang="hr-HR" sz="1000" b="1"/>
              <a:t>Priprema </a:t>
            </a:r>
          </a:p>
          <a:p>
            <a:pPr algn="ctr" defTabSz="746125" eaLnBrk="0" hangingPunct="0">
              <a:defRPr/>
            </a:pPr>
            <a:r>
              <a:rPr lang="hr-HR" sz="1000" b="1"/>
              <a:t>dokumentacije za </a:t>
            </a:r>
          </a:p>
          <a:p>
            <a:pPr algn="ctr" defTabSz="746125" eaLnBrk="0" hangingPunct="0">
              <a:defRPr/>
            </a:pPr>
            <a:r>
              <a:rPr lang="hr-HR" sz="1000" b="1"/>
              <a:t>dobivanje dozvola</a:t>
            </a:r>
            <a:endParaRPr lang="en-GB" sz="1000" b="1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7188" y="1857375"/>
            <a:ext cx="857250" cy="5000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DFDBCD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defTabSz="746125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hr-HR" sz="1000" b="1" dirty="0">
                <a:latin typeface="Arial" charset="0"/>
              </a:rPr>
              <a:t>Ideja</a:t>
            </a:r>
          </a:p>
        </p:txBody>
      </p:sp>
      <p:sp>
        <p:nvSpPr>
          <p:cNvPr id="48134" name="AutoShape 8"/>
          <p:cNvSpPr>
            <a:spLocks noChangeArrowheads="1"/>
          </p:cNvSpPr>
          <p:nvPr/>
        </p:nvSpPr>
        <p:spPr bwMode="auto">
          <a:xfrm>
            <a:off x="1285875" y="2143125"/>
            <a:ext cx="215900" cy="139700"/>
          </a:xfrm>
          <a:prstGeom prst="rightArrow">
            <a:avLst>
              <a:gd name="adj1" fmla="val 50000"/>
              <a:gd name="adj2" fmla="val 77280"/>
            </a:avLst>
          </a:prstGeom>
          <a:solidFill>
            <a:srgbClr val="FB957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48135" name="AutoShape 9"/>
          <p:cNvSpPr>
            <a:spLocks noChangeArrowheads="1"/>
          </p:cNvSpPr>
          <p:nvPr/>
        </p:nvSpPr>
        <p:spPr bwMode="auto">
          <a:xfrm>
            <a:off x="3500438" y="2143125"/>
            <a:ext cx="215900" cy="139700"/>
          </a:xfrm>
          <a:prstGeom prst="rightArrow">
            <a:avLst>
              <a:gd name="adj1" fmla="val 50000"/>
              <a:gd name="adj2" fmla="val 77280"/>
            </a:avLst>
          </a:prstGeom>
          <a:solidFill>
            <a:srgbClr val="FB957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48136" name="AutoShape 10"/>
          <p:cNvSpPr>
            <a:spLocks noChangeArrowheads="1"/>
          </p:cNvSpPr>
          <p:nvPr/>
        </p:nvSpPr>
        <p:spPr bwMode="auto">
          <a:xfrm>
            <a:off x="4929188" y="2143125"/>
            <a:ext cx="215900" cy="139700"/>
          </a:xfrm>
          <a:prstGeom prst="rightArrow">
            <a:avLst>
              <a:gd name="adj1" fmla="val 50000"/>
              <a:gd name="adj2" fmla="val 77280"/>
            </a:avLst>
          </a:prstGeom>
          <a:solidFill>
            <a:srgbClr val="FB957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48137" name="AutoShape 11"/>
          <p:cNvSpPr>
            <a:spLocks noChangeArrowheads="1"/>
          </p:cNvSpPr>
          <p:nvPr/>
        </p:nvSpPr>
        <p:spPr bwMode="auto">
          <a:xfrm>
            <a:off x="6215063" y="2143125"/>
            <a:ext cx="215900" cy="139700"/>
          </a:xfrm>
          <a:prstGeom prst="rightArrow">
            <a:avLst>
              <a:gd name="adj1" fmla="val 50000"/>
              <a:gd name="adj2" fmla="val 77280"/>
            </a:avLst>
          </a:prstGeom>
          <a:solidFill>
            <a:srgbClr val="FB957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3714750" y="1857375"/>
            <a:ext cx="1000125" cy="5000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DFDBCD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defTabSz="746125" eaLnBrk="0" hangingPunct="0">
              <a:defRPr/>
            </a:pPr>
            <a:r>
              <a:rPr lang="hr-HR" sz="1000" b="1"/>
              <a:t>Prikupljanje </a:t>
            </a:r>
          </a:p>
          <a:p>
            <a:pPr algn="ctr" defTabSz="746125" eaLnBrk="0" hangingPunct="0">
              <a:defRPr/>
            </a:pPr>
            <a:r>
              <a:rPr lang="hr-HR" sz="1000" b="1"/>
              <a:t>ponuda</a:t>
            </a:r>
            <a:endParaRPr lang="en-GB" sz="1000" b="1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143500" y="1857375"/>
            <a:ext cx="928688" cy="5000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DFDBCD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Izrada </a:t>
            </a:r>
          </a:p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poslovnog</a:t>
            </a:r>
          </a:p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plana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429375" y="1857375"/>
            <a:ext cx="928688" cy="5000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DFDBCD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Ostali </a:t>
            </a:r>
          </a:p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dokumenti</a:t>
            </a:r>
          </a:p>
        </p:txBody>
      </p:sp>
      <p:sp>
        <p:nvSpPr>
          <p:cNvPr id="48141" name="AutoShape 44"/>
          <p:cNvSpPr>
            <a:spLocks noChangeArrowheads="1"/>
          </p:cNvSpPr>
          <p:nvPr/>
        </p:nvSpPr>
        <p:spPr bwMode="auto">
          <a:xfrm>
            <a:off x="7500938" y="2143125"/>
            <a:ext cx="215900" cy="139700"/>
          </a:xfrm>
          <a:prstGeom prst="rightArrow">
            <a:avLst>
              <a:gd name="adj1" fmla="val 50000"/>
              <a:gd name="adj2" fmla="val 77280"/>
            </a:avLst>
          </a:prstGeom>
          <a:solidFill>
            <a:srgbClr val="FB957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7786688" y="1857375"/>
            <a:ext cx="928687" cy="5000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DFDBCD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Prijavni</a:t>
            </a:r>
          </a:p>
          <a:p>
            <a:pPr algn="ctr" defTabSz="746125" eaLnBrk="0" hangingPunct="0">
              <a:defRPr/>
            </a:pPr>
            <a:r>
              <a:rPr lang="hr-HR" sz="1000" b="1" dirty="0">
                <a:latin typeface="Arial" charset="0"/>
              </a:rPr>
              <a:t>obrazac</a:t>
            </a:r>
          </a:p>
        </p:txBody>
      </p:sp>
      <p:sp>
        <p:nvSpPr>
          <p:cNvPr id="16" name="Flowchart: Multidocument 15"/>
          <p:cNvSpPr/>
          <p:nvPr/>
        </p:nvSpPr>
        <p:spPr>
          <a:xfrm>
            <a:off x="2571736" y="4500570"/>
            <a:ext cx="972736" cy="616998"/>
          </a:xfrm>
          <a:prstGeom prst="flowChartMultidocument">
            <a:avLst/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>
                <a:solidFill>
                  <a:schemeClr val="tx1"/>
                </a:solidFill>
              </a:rPr>
              <a:t>IPARD </a:t>
            </a:r>
            <a:r>
              <a:rPr lang="hr-HR" sz="1000" b="1">
                <a:solidFill>
                  <a:schemeClr val="tx1"/>
                </a:solidFill>
              </a:rPr>
              <a:t>prijava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4929190" y="4643446"/>
            <a:ext cx="1017986" cy="376476"/>
          </a:xfrm>
          <a:prstGeom prst="flowChartProcess">
            <a:avLst/>
          </a:prstGeom>
          <a:solidFill>
            <a:srgbClr val="FFCC6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>
                <a:solidFill>
                  <a:schemeClr val="tx1"/>
                </a:solidFill>
              </a:rPr>
              <a:t>Zaprimanje </a:t>
            </a:r>
            <a:r>
              <a:rPr lang="hr-HR" sz="1000" b="1">
                <a:solidFill>
                  <a:schemeClr val="tx1"/>
                </a:solidFill>
              </a:rPr>
              <a:t>prijave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48149" name="TextBox 18"/>
          <p:cNvSpPr txBox="1">
            <a:spLocks noChangeArrowheads="1"/>
          </p:cNvSpPr>
          <p:nvPr/>
        </p:nvSpPr>
        <p:spPr bwMode="auto">
          <a:xfrm>
            <a:off x="4786313" y="4286250"/>
            <a:ext cx="1177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000" b="1">
                <a:solidFill>
                  <a:srgbClr val="33CC33"/>
                </a:solidFill>
              </a:rPr>
              <a:t>APPRRR</a:t>
            </a:r>
            <a:endParaRPr lang="en-US" sz="1000" b="1">
              <a:solidFill>
                <a:srgbClr val="33CC33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786178" y="4714884"/>
            <a:ext cx="910830" cy="188238"/>
          </a:xfrm>
          <a:prstGeom prst="rightArrow">
            <a:avLst/>
          </a:prstGeom>
          <a:solidFill>
            <a:srgbClr val="00B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8153" name="TextBox 20"/>
          <p:cNvSpPr txBox="1">
            <a:spLocks noChangeArrowheads="1"/>
          </p:cNvSpPr>
          <p:nvPr/>
        </p:nvSpPr>
        <p:spPr bwMode="auto">
          <a:xfrm>
            <a:off x="3786188" y="428625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000" b="1">
                <a:solidFill>
                  <a:srgbClr val="33CC33"/>
                </a:solidFill>
              </a:rPr>
              <a:t>APPRRR pisarnica</a:t>
            </a:r>
            <a:endParaRPr lang="en-US" sz="1000" b="1">
              <a:solidFill>
                <a:srgbClr val="33CC33"/>
              </a:solidFill>
            </a:endParaRPr>
          </a:p>
        </p:txBody>
      </p:sp>
      <p:sp>
        <p:nvSpPr>
          <p:cNvPr id="48154" name="TextBox 15"/>
          <p:cNvSpPr txBox="1">
            <a:spLocks noChangeArrowheads="1"/>
          </p:cNvSpPr>
          <p:nvPr/>
        </p:nvSpPr>
        <p:spPr bwMode="auto">
          <a:xfrm>
            <a:off x="3571875" y="1143000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b="1">
                <a:solidFill>
                  <a:srgbClr val="FFCC66"/>
                </a:solidFill>
              </a:rPr>
              <a:t>PODNOSITELJ</a:t>
            </a:r>
            <a:endParaRPr lang="en-US" sz="1400" b="1">
              <a:solidFill>
                <a:srgbClr val="FFCC66"/>
              </a:solidFill>
            </a:endParaRPr>
          </a:p>
        </p:txBody>
      </p:sp>
      <p:sp>
        <p:nvSpPr>
          <p:cNvPr id="48155" name="TextBox 15"/>
          <p:cNvSpPr txBox="1">
            <a:spLocks noChangeArrowheads="1"/>
          </p:cNvSpPr>
          <p:nvPr/>
        </p:nvSpPr>
        <p:spPr bwMode="auto">
          <a:xfrm>
            <a:off x="3071813" y="3500438"/>
            <a:ext cx="2357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b="1">
                <a:solidFill>
                  <a:srgbClr val="FFCC66"/>
                </a:solidFill>
              </a:rPr>
              <a:t>PRIJAVA NA NATJEČAJ</a:t>
            </a:r>
            <a:endParaRPr lang="en-US" sz="1400" b="1">
              <a:solidFill>
                <a:srgbClr val="FFCC66"/>
              </a:solidFill>
            </a:endParaRPr>
          </a:p>
        </p:txBody>
      </p:sp>
      <p:sp>
        <p:nvSpPr>
          <p:cNvPr id="48156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Adria Bonus Consulting / Poreč - Partizanska 13 / Tel. 052 431 566 e-mail: zuf@adria-bonus.com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48157" name="Picture 22" descr="Wheat_P12108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2928938"/>
            <a:ext cx="3857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b="1" smtClean="0">
                <a:solidFill>
                  <a:srgbClr val="C00000"/>
                </a:solidFill>
              </a:rPr>
              <a:t>PROJEKTI SE PRIJAVLJUJU NA</a:t>
            </a:r>
            <a:br>
              <a:rPr lang="sr-Latn-CS" b="1" smtClean="0">
                <a:solidFill>
                  <a:srgbClr val="C00000"/>
                </a:solidFill>
              </a:rPr>
            </a:br>
            <a:r>
              <a:rPr lang="sr-Latn-CS" b="1" smtClean="0">
                <a:solidFill>
                  <a:srgbClr val="C00000"/>
                </a:solidFill>
              </a:rPr>
              <a:t>NATJEČAJE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59338" y="3500438"/>
            <a:ext cx="1225550" cy="792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5003800" y="3429000"/>
            <a:ext cx="9144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Rounded Rectangle 5"/>
          <p:cNvSpPr/>
          <p:nvPr/>
        </p:nvSpPr>
        <p:spPr>
          <a:xfrm>
            <a:off x="4859338" y="3500438"/>
            <a:ext cx="1225550" cy="7921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235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7600950" cy="3240087"/>
          </a:xfrm>
          <a:noFill/>
        </p:spPr>
      </p:pic>
      <p:graphicFrame>
        <p:nvGraphicFramePr>
          <p:cNvPr id="7" name="Diagram 6"/>
          <p:cNvGraphicFramePr/>
          <p:nvPr/>
        </p:nvGraphicFramePr>
        <p:xfrm>
          <a:off x="1547664" y="4221088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00563" y="1341438"/>
            <a:ext cx="0" cy="395922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5652666" cy="6572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467544" y="404664"/>
            <a:ext cx="219162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Priprema i</a:t>
            </a:r>
          </a:p>
          <a:p>
            <a:pPr algn="ctr"/>
            <a:r>
              <a:rPr lang="hr-H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Prijava na</a:t>
            </a:r>
          </a:p>
          <a:p>
            <a:pPr algn="ctr"/>
            <a:r>
              <a:rPr lang="hr-H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natječaj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708920"/>
            <a:ext cx="28392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KRITIČNE </a:t>
            </a:r>
          </a:p>
          <a:p>
            <a:pPr algn="ctr"/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TOČKE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7864" y="980728"/>
            <a:ext cx="86409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3347864" y="3933056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3347864" y="5993904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39552" y="4725144"/>
            <a:ext cx="257031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Terminski</a:t>
            </a:r>
          </a:p>
          <a:p>
            <a:pPr algn="ctr"/>
            <a:r>
              <a:rPr lang="hr-H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06222" cy="61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07504" y="486916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ight Arrow 3"/>
          <p:cNvSpPr/>
          <p:nvPr/>
        </p:nvSpPr>
        <p:spPr>
          <a:xfrm>
            <a:off x="107504" y="5373216"/>
            <a:ext cx="5395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914400" y="1989138"/>
            <a:ext cx="7474024" cy="417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hr-HR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Uredba ruralnog razvoja EU definira tri dugoročna strateška </a:t>
            </a:r>
            <a:r>
              <a:rPr lang="hr-HR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cilja</a:t>
            </a:r>
            <a:endParaRPr lang="hr-HR" sz="20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endParaRPr lang="hr-HR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hr-H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NAZIVI CILJEVA</a:t>
            </a:r>
            <a:r>
              <a:rPr lang="hr-H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ctr" eaLnBrk="1" fontAlgn="auto" hangingPunct="1">
              <a:spcAft>
                <a:spcPts val="0"/>
              </a:spcAft>
              <a:defRPr/>
            </a:pPr>
            <a:endParaRPr lang="hr-HR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hr-HR" sz="24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CILJ 1.</a:t>
            </a:r>
            <a:r>
              <a:rPr lang="hr-H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Poticanje </a:t>
            </a:r>
            <a:r>
              <a:rPr lang="hr-H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konkurentnosti </a:t>
            </a:r>
            <a:r>
              <a:rPr lang="hr-H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poljoprivrede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hr-H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hr-HR" sz="24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CILJ 2.</a:t>
            </a:r>
            <a:r>
              <a:rPr lang="hr-H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Osiguranje </a:t>
            </a:r>
            <a:r>
              <a:rPr lang="hr-H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održivog upravljanja prirodnim resursima </a:t>
            </a:r>
            <a:r>
              <a:rPr lang="hr-H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hr-H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hr-HR" sz="24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CILJ 3.</a:t>
            </a:r>
            <a:r>
              <a:rPr lang="hr-H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Postizanje </a:t>
            </a:r>
            <a:r>
              <a:rPr lang="hr-H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uravnoteženog teritorijalnog  razvoja </a:t>
            </a:r>
            <a:endParaRPr lang="hr-HR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051720" y="981075"/>
            <a:ext cx="5184576" cy="576263"/>
          </a:xfrm>
        </p:spPr>
        <p:txBody>
          <a:bodyPr>
            <a:normAutofit fontScale="90000"/>
          </a:bodyPr>
          <a:lstStyle/>
          <a:p>
            <a:r>
              <a:rPr lang="hr-HR" altLang="x-none" b="1" dirty="0">
                <a:solidFill>
                  <a:srgbClr val="0000FF"/>
                </a:solidFill>
                <a:cs typeface="Times New Roman" pitchFamily="18" charset="0"/>
              </a:rPr>
              <a:t>CILJEVI I PRIORITETI</a:t>
            </a:r>
            <a:endParaRPr lang="hr-H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799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067497" cy="5904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16" y="-243407"/>
            <a:ext cx="9853752" cy="66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4725144"/>
            <a:ext cx="36503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Korisničko ime</a:t>
            </a:r>
          </a:p>
          <a:p>
            <a:pPr algn="ctr"/>
            <a:r>
              <a:rPr lang="hr-H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Lozinka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6246515" cy="64168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251520" y="1556792"/>
            <a:ext cx="204414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1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Potvrda</a:t>
            </a:r>
          </a:p>
          <a:p>
            <a:pPr algn="ctr"/>
            <a:r>
              <a:rPr lang="hr-HR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 podnošenju</a:t>
            </a:r>
          </a:p>
          <a:p>
            <a:pPr algn="ctr"/>
            <a:r>
              <a:rPr lang="hr-HR" sz="1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Zahtijeva za</a:t>
            </a:r>
          </a:p>
          <a:p>
            <a:pPr algn="ctr"/>
            <a:r>
              <a:rPr lang="hr-HR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potporu</a:t>
            </a:r>
            <a:endParaRPr lang="en-US" sz="1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7381925" cy="298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043608" y="764704"/>
            <a:ext cx="710964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Kod prijave predati</a:t>
            </a:r>
          </a:p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reba sve dokumente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9144000" cy="6386513"/>
          </a:xfrm>
          <a:noFill/>
        </p:spPr>
      </p:pic>
      <p:sp>
        <p:nvSpPr>
          <p:cNvPr id="3" name="Cloud 2"/>
          <p:cNvSpPr/>
          <p:nvPr/>
        </p:nvSpPr>
        <p:spPr>
          <a:xfrm>
            <a:off x="5724128" y="5085184"/>
            <a:ext cx="295232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6372200" y="54452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VAŽNO!!!</a:t>
            </a:r>
            <a:endParaRPr lang="hr-H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BOR - PROGRAM FINANCIRANJA EU PROJEKATA PRIVATNOG SEKT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16"/>
            <a:ext cx="9144000" cy="6848084"/>
          </a:xfrm>
        </p:spPr>
      </p:pic>
      <p:sp>
        <p:nvSpPr>
          <p:cNvPr id="5" name="Right Arrow 4"/>
          <p:cNvSpPr/>
          <p:nvPr/>
        </p:nvSpPr>
        <p:spPr>
          <a:xfrm>
            <a:off x="1907704" y="587727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2195736" y="522920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/>
          <p:cNvSpPr/>
          <p:nvPr/>
        </p:nvSpPr>
        <p:spPr>
          <a:xfrm>
            <a:off x="1187624" y="0"/>
            <a:ext cx="1152128" cy="69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323528" y="476672"/>
            <a:ext cx="8352606" cy="4824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hr-HR" sz="32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HVALA NA POZORNOSTI</a:t>
            </a:r>
          </a:p>
          <a:p>
            <a:pPr algn="ctr" eaLnBrk="0" hangingPunct="0">
              <a:defRPr/>
            </a:pPr>
            <a:endParaRPr lang="hr-HR" sz="2800" b="1" i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hr-HR" sz="3200" b="1" i="1" kern="0" dirty="0" smtClean="0">
                <a:solidFill>
                  <a:srgbClr val="259B9B"/>
                </a:solidFill>
                <a:latin typeface="+mn-lt"/>
                <a:ea typeface="+mj-ea"/>
                <a:cs typeface="+mj-cs"/>
              </a:rPr>
              <a:t>Adria Bonus d.o.o. Poreč</a:t>
            </a:r>
          </a:p>
          <a:p>
            <a:pPr algn="ctr" eaLnBrk="0" hangingPunct="0">
              <a:defRPr/>
            </a:pPr>
            <a:r>
              <a:rPr lang="hr-HR" sz="3200" b="1" i="1" kern="0" dirty="0" err="1" smtClean="0">
                <a:solidFill>
                  <a:srgbClr val="259B9B"/>
                </a:solidFill>
                <a:latin typeface="+mn-lt"/>
                <a:ea typeface="+mj-ea"/>
                <a:cs typeface="+mj-cs"/>
              </a:rPr>
              <a:t>Tel</a:t>
            </a:r>
            <a:r>
              <a:rPr lang="hr-HR" sz="3200" b="1" i="1" kern="0" dirty="0" smtClean="0">
                <a:solidFill>
                  <a:srgbClr val="259B9B"/>
                </a:solidFill>
                <a:latin typeface="+mn-lt"/>
                <a:ea typeface="+mj-ea"/>
                <a:cs typeface="+mj-cs"/>
              </a:rPr>
              <a:t>. 052 431 566</a:t>
            </a:r>
          </a:p>
          <a:p>
            <a:pPr algn="ctr" eaLnBrk="0" hangingPunct="0">
              <a:defRPr/>
            </a:pPr>
            <a:r>
              <a:rPr lang="hr-HR" sz="3200" b="1" i="1" kern="0" dirty="0" err="1" smtClean="0">
                <a:solidFill>
                  <a:srgbClr val="259B9B"/>
                </a:solidFill>
                <a:latin typeface="+mn-lt"/>
                <a:ea typeface="+mj-ea"/>
                <a:cs typeface="+mj-cs"/>
                <a:hlinkClick r:id="rId3"/>
              </a:rPr>
              <a:t>ifno</a:t>
            </a:r>
            <a:r>
              <a:rPr lang="hr-HR" sz="3200" b="1" i="1" kern="0" dirty="0" smtClean="0">
                <a:solidFill>
                  <a:srgbClr val="259B9B"/>
                </a:solidFill>
                <a:latin typeface="+mn-lt"/>
                <a:ea typeface="+mj-ea"/>
                <a:cs typeface="+mj-cs"/>
                <a:hlinkClick r:id="rId3"/>
              </a:rPr>
              <a:t>@adria-</a:t>
            </a:r>
            <a:r>
              <a:rPr lang="hr-HR" sz="3200" b="1" i="1" kern="0" dirty="0" err="1" smtClean="0">
                <a:solidFill>
                  <a:srgbClr val="259B9B"/>
                </a:solidFill>
                <a:latin typeface="+mn-lt"/>
                <a:ea typeface="+mj-ea"/>
                <a:cs typeface="+mj-cs"/>
                <a:hlinkClick r:id="rId3"/>
              </a:rPr>
              <a:t>bonus.com</a:t>
            </a:r>
            <a:endParaRPr lang="hr-HR" sz="3200" b="1" i="1" kern="0" dirty="0" smtClean="0">
              <a:solidFill>
                <a:srgbClr val="259B9B"/>
              </a:solidFill>
              <a:latin typeface="+mn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hr-HR" sz="3200" b="1" i="1" kern="0" dirty="0" err="1" smtClean="0">
                <a:solidFill>
                  <a:srgbClr val="259B9B"/>
                </a:solidFill>
                <a:latin typeface="+mn-lt"/>
                <a:ea typeface="+mj-ea"/>
                <a:cs typeface="+mj-cs"/>
              </a:rPr>
              <a:t>www.adria</a:t>
            </a:r>
            <a:r>
              <a:rPr lang="hr-HR" sz="3200" b="1" i="1" kern="0" dirty="0" smtClean="0">
                <a:solidFill>
                  <a:srgbClr val="259B9B"/>
                </a:solidFill>
                <a:latin typeface="+mn-lt"/>
                <a:ea typeface="+mj-ea"/>
                <a:cs typeface="+mj-cs"/>
              </a:rPr>
              <a:t>-</a:t>
            </a:r>
            <a:r>
              <a:rPr lang="hr-HR" sz="3200" b="1" i="1" kern="0" dirty="0" err="1" smtClean="0">
                <a:solidFill>
                  <a:srgbClr val="259B9B"/>
                </a:solidFill>
                <a:latin typeface="+mn-lt"/>
                <a:ea typeface="+mj-ea"/>
                <a:cs typeface="+mj-cs"/>
              </a:rPr>
              <a:t>bonus.com</a:t>
            </a:r>
            <a:endParaRPr lang="hr-HR" sz="3200" b="1" i="1" kern="0" dirty="0">
              <a:solidFill>
                <a:srgbClr val="259B9B"/>
              </a:solidFill>
              <a:latin typeface="+mn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hr-HR" sz="2800" b="1" i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hr-HR" sz="28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45224"/>
            <a:ext cx="80648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ria Bonus - 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501008"/>
            <a:ext cx="1700808" cy="17008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08912" cy="53291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hr-HR" b="1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RURALNOG RAZVOJA RH 2014 – 2020</a:t>
            </a:r>
          </a:p>
          <a:p>
            <a:pPr algn="ctr">
              <a:defRPr/>
            </a:pPr>
            <a:r>
              <a:rPr lang="hr-HR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mjera</a:t>
            </a:r>
          </a:p>
          <a:p>
            <a:pPr algn="ctr">
              <a:defRPr/>
            </a:pPr>
            <a:r>
              <a:rPr lang="hr-HR" sz="1800" b="1" i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IPARD je imao 5 mjera</a:t>
            </a:r>
          </a:p>
          <a:p>
            <a:pPr algn="ctr">
              <a:buNone/>
              <a:defRPr/>
            </a:pPr>
            <a:endParaRPr lang="hr-HR" sz="1800" b="1" i="1" kern="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971600" y="3501008"/>
            <a:ext cx="7468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30.1.2015. objavljeni natječaji za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4149080"/>
            <a:ext cx="457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4.1. Ulaganje u poljoprivredna gospodarstva</a:t>
            </a:r>
          </a:p>
          <a:p>
            <a:pPr algn="ctr"/>
            <a:r>
              <a:rPr lang="hr-HR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4.2. Ulaganje u preradu</a:t>
            </a:r>
            <a:endParaRPr lang="en-US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5589240"/>
            <a:ext cx="6338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Rok za prijavu 10.4.2015.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17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08912" cy="4963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755576" y="260648"/>
            <a:ext cx="77251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PROGRAM RURALNOG RAZVOJA</a:t>
            </a:r>
          </a:p>
          <a:p>
            <a:pPr algn="ctr"/>
            <a:r>
              <a:rPr lang="hr-H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2014 - 2020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115616" y="476673"/>
            <a:ext cx="6588522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0000FF"/>
                </a:solidFill>
              </a:rPr>
              <a:t>Sredstva javne </a:t>
            </a:r>
            <a:r>
              <a:rPr lang="hr-HR" sz="3200" b="1" dirty="0" err="1" smtClean="0">
                <a:solidFill>
                  <a:srgbClr val="0000FF"/>
                </a:solidFill>
              </a:rPr>
              <a:t>potpre</a:t>
            </a:r>
            <a:r>
              <a:rPr lang="hr-HR" sz="3200" b="1" dirty="0" smtClean="0">
                <a:solidFill>
                  <a:srgbClr val="0000FF"/>
                </a:solidFill>
              </a:rPr>
              <a:t> u ovom natječaju za </a:t>
            </a:r>
            <a:r>
              <a:rPr lang="hr-HR" sz="3200" b="1" dirty="0" err="1" smtClean="0">
                <a:solidFill>
                  <a:srgbClr val="0000FF"/>
                </a:solidFill>
              </a:rPr>
              <a:t>Operciju</a:t>
            </a:r>
            <a:r>
              <a:rPr lang="hr-HR" sz="3200" b="1" dirty="0" smtClean="0">
                <a:solidFill>
                  <a:srgbClr val="0000FF"/>
                </a:solidFill>
              </a:rPr>
              <a:t> 4.1.1. iznose </a:t>
            </a:r>
            <a:br>
              <a:rPr lang="hr-HR" sz="3200" b="1" dirty="0" smtClean="0">
                <a:solidFill>
                  <a:srgbClr val="0000FF"/>
                </a:solidFill>
              </a:rPr>
            </a:br>
            <a:r>
              <a:rPr lang="hr-HR" sz="3200" b="1" dirty="0" smtClean="0">
                <a:solidFill>
                  <a:srgbClr val="FF0000"/>
                </a:solidFill>
              </a:rPr>
              <a:t>370 </a:t>
            </a:r>
            <a:r>
              <a:rPr lang="hr-HR" sz="3200" b="1" dirty="0" err="1" smtClean="0">
                <a:solidFill>
                  <a:srgbClr val="FF0000"/>
                </a:solidFill>
              </a:rPr>
              <a:t>mil</a:t>
            </a:r>
            <a:r>
              <a:rPr lang="hr-HR" sz="3200" b="1" dirty="0" smtClean="0">
                <a:solidFill>
                  <a:srgbClr val="FF0000"/>
                </a:solidFill>
              </a:rPr>
              <a:t> kn</a:t>
            </a:r>
            <a:endParaRPr lang="hr-HR" sz="32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204864"/>
            <a:ext cx="811472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4.1.1. Restrukturiranje, modernizacija i povećanje konkurentnosti</a:t>
            </a:r>
          </a:p>
          <a:p>
            <a:pPr algn="ctr"/>
            <a:r>
              <a:rPr lang="hr-H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Poljoprivrednih gospodarstava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56992"/>
            <a:ext cx="7416824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4.1.2. ZBRINJ. STAJSKOG GNOJA– 130 MIL KN</a:t>
            </a:r>
          </a:p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4.2.1. PRERADA – 140 MIL KN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4653136"/>
            <a:ext cx="674966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OKO 85 MIL EUR</a:t>
            </a:r>
          </a:p>
          <a:p>
            <a:pPr algn="ctr"/>
            <a:r>
              <a:rPr lang="hr-H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IPARD 25-26 MIL EUR GOD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38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95313" y="1989138"/>
            <a:ext cx="8225159" cy="417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1" algn="ctr" fontAlgn="auto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hr-HR" b="1" dirty="0">
                <a:solidFill>
                  <a:srgbClr val="00B050"/>
                </a:solidFill>
                <a:cs typeface="Times New Roman" pitchFamily="18" charset="0"/>
              </a:rPr>
              <a:t>4.1. POTPORA ZA </a:t>
            </a:r>
            <a:r>
              <a:rPr lang="hr-HR" b="1" dirty="0">
                <a:solidFill>
                  <a:srgbClr val="FF0000"/>
                </a:solidFill>
                <a:cs typeface="Times New Roman" pitchFamily="18" charset="0"/>
              </a:rPr>
              <a:t>ULAGANJA U POLJOPRIVREDNA GOSPODARSTVA</a:t>
            </a:r>
          </a:p>
          <a:p>
            <a:pPr algn="ctr" eaLnBrk="1" fontAlgn="auto" hangingPunct="1"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hr-HR" altLang="x-none" sz="1800" b="1" dirty="0" smtClean="0">
                <a:solidFill>
                  <a:srgbClr val="0000FF"/>
                </a:solidFill>
                <a:cs typeface="Times New Roman" pitchFamily="18" charset="0"/>
              </a:rPr>
              <a:t>/IPARD 101/</a:t>
            </a:r>
            <a:endParaRPr lang="hr-HR" altLang="x-none" sz="18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hr-HR" altLang="x-none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hr-HR" altLang="x-none" b="1" dirty="0" smtClean="0">
                <a:cs typeface="Times New Roman" pitchFamily="18" charset="0"/>
              </a:rPr>
              <a:t>PRIHVATLJIVE </a:t>
            </a:r>
            <a:r>
              <a:rPr lang="hr-HR" altLang="x-none" b="1" dirty="0" smtClean="0">
                <a:cs typeface="Times New Roman" pitchFamily="18" charset="0"/>
              </a:rPr>
              <a:t>AKTIVNOSTI - OPERACIJE</a:t>
            </a:r>
            <a:endParaRPr lang="hr-HR" altLang="x-none" b="1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hr-HR" altLang="x-none" dirty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x-none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modernizacija </a:t>
            </a:r>
            <a:r>
              <a:rPr lang="hr-HR" altLang="x-none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i povećanje </a:t>
            </a:r>
            <a:r>
              <a:rPr lang="hr-HR" altLang="x-none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konkurentnosti 4.1.1.</a:t>
            </a:r>
            <a:endParaRPr lang="hr-HR" altLang="x-none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x-none" dirty="0">
                <a:cs typeface="Times New Roman" pitchFamily="18" charset="0"/>
              </a:rPr>
              <a:t> </a:t>
            </a:r>
            <a:r>
              <a:rPr lang="hr-HR" altLang="x-none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povećanje okolišne </a:t>
            </a:r>
            <a:r>
              <a:rPr lang="hr-HR" altLang="x-none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učinkovitosti (stajski gnoj i </a:t>
            </a:r>
            <a:r>
              <a:rPr lang="hr-HR" altLang="x-none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digesti</a:t>
            </a:r>
            <a:r>
              <a:rPr lang="hr-HR" altLang="x-none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) 4.1.2. - </a:t>
            </a:r>
            <a:r>
              <a:rPr lang="hr-HR" altLang="x-none" b="1" dirty="0" smtClean="0">
                <a:solidFill>
                  <a:schemeClr val="accent2"/>
                </a:solidFill>
                <a:cs typeface="Times New Roman" pitchFamily="18" charset="0"/>
              </a:rPr>
              <a:t>130 </a:t>
            </a:r>
            <a:r>
              <a:rPr lang="hr-HR" altLang="x-none" b="1" dirty="0" err="1" smtClean="0">
                <a:solidFill>
                  <a:schemeClr val="accent2"/>
                </a:solidFill>
                <a:cs typeface="Times New Roman" pitchFamily="18" charset="0"/>
              </a:rPr>
              <a:t>mil</a:t>
            </a:r>
            <a:r>
              <a:rPr lang="hr-HR" altLang="x-none" b="1" dirty="0" smtClean="0">
                <a:solidFill>
                  <a:schemeClr val="accent2"/>
                </a:solidFill>
                <a:cs typeface="Times New Roman" pitchFamily="18" charset="0"/>
              </a:rPr>
              <a:t> kn</a:t>
            </a:r>
            <a:endParaRPr lang="hr-HR" altLang="x-none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x-none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hr-HR" altLang="x-none" dirty="0" err="1" smtClean="0">
                <a:solidFill>
                  <a:prstClr val="black"/>
                </a:solidFill>
                <a:cs typeface="Times New Roman" pitchFamily="18" charset="0"/>
              </a:rPr>
              <a:t>korišt</a:t>
            </a:r>
            <a:r>
              <a:rPr lang="hr-HR" altLang="x-none" dirty="0" smtClean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hr-HR" altLang="x-none" dirty="0">
                <a:solidFill>
                  <a:prstClr val="black"/>
                </a:solidFill>
                <a:cs typeface="Times New Roman" pitchFamily="18" charset="0"/>
              </a:rPr>
              <a:t>obnovljivih izvora </a:t>
            </a:r>
            <a:r>
              <a:rPr lang="hr-HR" altLang="x-none" dirty="0" smtClean="0">
                <a:solidFill>
                  <a:prstClr val="black"/>
                </a:solidFill>
                <a:cs typeface="Times New Roman" pitchFamily="18" charset="0"/>
              </a:rPr>
              <a:t>energije 4.1.3. – nije </a:t>
            </a:r>
            <a:r>
              <a:rPr lang="hr-HR" altLang="x-none" dirty="0" err="1" smtClean="0">
                <a:solidFill>
                  <a:prstClr val="black"/>
                </a:solidFill>
                <a:cs typeface="Times New Roman" pitchFamily="18" charset="0"/>
              </a:rPr>
              <a:t>obj</a:t>
            </a:r>
            <a:r>
              <a:rPr lang="hr-HR" altLang="x-none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hr-HR" altLang="x-none" dirty="0"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115616" y="476673"/>
            <a:ext cx="6768752" cy="1080666"/>
          </a:xfrm>
        </p:spPr>
        <p:txBody>
          <a:bodyPr>
            <a:noAutofit/>
          </a:bodyPr>
          <a:lstStyle/>
          <a:p>
            <a:r>
              <a:rPr lang="hr-HR" altLang="x-none" sz="3200" b="1" dirty="0">
                <a:solidFill>
                  <a:srgbClr val="0000FF"/>
                </a:solidFill>
                <a:cs typeface="Times New Roman" pitchFamily="18" charset="0"/>
              </a:rPr>
              <a:t>MJERA 4 - ULAGANJA U FIZIČKU IMOVINU </a:t>
            </a:r>
            <a:endParaRPr lang="hr-HR" sz="3200" b="1" dirty="0">
              <a:solidFill>
                <a:srgbClr val="0000FF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164288" y="0"/>
            <a:ext cx="1979712" cy="206084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VAŽNO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28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781050" y="692697"/>
            <a:ext cx="7895406" cy="52572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altLang="x-none" sz="4300" b="1" kern="0" dirty="0" smtClean="0">
                <a:solidFill>
                  <a:schemeClr val="accent2"/>
                </a:solidFill>
                <a:cs typeface="Times New Roman" pitchFamily="18" charset="0"/>
              </a:rPr>
              <a:t>Korisnici: </a:t>
            </a:r>
            <a:endParaRPr lang="hr-HR" altLang="x-none" sz="4300" b="1" kern="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hr-HR" altLang="x-none" dirty="0" smtClean="0">
                <a:solidFill>
                  <a:srgbClr val="0000FF"/>
                </a:solidFill>
                <a:cs typeface="Times New Roman" pitchFamily="18" charset="0"/>
              </a:rPr>
              <a:t>sva </a:t>
            </a:r>
            <a:r>
              <a:rPr lang="hr-HR" altLang="x-none" dirty="0" smtClean="0">
                <a:solidFill>
                  <a:srgbClr val="0000FF"/>
                </a:solidFill>
                <a:cs typeface="Times New Roman" pitchFamily="18" charset="0"/>
              </a:rPr>
              <a:t>poljoprivredna gospodarstva upisana u </a:t>
            </a:r>
            <a:r>
              <a:rPr lang="hr-HR" altLang="x-none" b="1" dirty="0" smtClean="0">
                <a:solidFill>
                  <a:srgbClr val="FF0000"/>
                </a:solidFill>
                <a:cs typeface="Times New Roman" pitchFamily="18" charset="0"/>
              </a:rPr>
              <a:t>upisnik PG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hr-HR" altLang="x-none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altLang="x-none" dirty="0">
                <a:solidFill>
                  <a:srgbClr val="000000"/>
                </a:solidFill>
                <a:cs typeface="Times New Roman" pitchFamily="18" charset="0"/>
              </a:rPr>
              <a:t>sektor voćarstva, povrćarstva, stočarstva i peradarstva</a:t>
            </a:r>
            <a:endParaRPr lang="hr-HR" altLang="x-none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  <a:tabLst>
                <a:tab pos="457200" algn="l"/>
              </a:tabLst>
              <a:defRPr/>
            </a:pPr>
            <a:endParaRPr lang="hr-HR" altLang="x-none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dirty="0" smtClean="0"/>
              <a:t>   </a:t>
            </a:r>
            <a:r>
              <a:rPr lang="hr-HR" u="sng" dirty="0" smtClean="0">
                <a:solidFill>
                  <a:srgbClr val="C00000"/>
                </a:solidFill>
              </a:rPr>
              <a:t>Vinogradari, ribarstvo </a:t>
            </a:r>
            <a:r>
              <a:rPr lang="hr-HR" u="sng" dirty="0">
                <a:solidFill>
                  <a:srgbClr val="C00000"/>
                </a:solidFill>
              </a:rPr>
              <a:t>i pčelari ne mogu ostvariti pravo na </a:t>
            </a:r>
            <a:r>
              <a:rPr lang="hr-HR" u="sng" dirty="0" smtClean="0">
                <a:solidFill>
                  <a:srgbClr val="C00000"/>
                </a:solidFill>
              </a:rPr>
              <a:t>potporu jer imaju svoje nacionalne strategije</a:t>
            </a:r>
          </a:p>
          <a:p>
            <a:pPr marL="171450" indent="-171450" algn="ctr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hr-HR" dirty="0" smtClean="0">
                <a:solidFill>
                  <a:srgbClr val="259B9B"/>
                </a:solidFill>
              </a:rPr>
              <a:t>Osim što nije obuhvaćeno u tim strategijama</a:t>
            </a:r>
            <a:endParaRPr lang="hr-HR" dirty="0" smtClean="0">
              <a:solidFill>
                <a:srgbClr val="259B9B"/>
              </a:solidFill>
            </a:endParaRPr>
          </a:p>
          <a:p>
            <a:pPr algn="ctr">
              <a:buNone/>
              <a:defRPr/>
            </a:pPr>
            <a:r>
              <a:rPr lang="hr-HR" sz="4300" b="1" dirty="0" smtClean="0">
                <a:solidFill>
                  <a:schemeClr val="accent2"/>
                </a:solidFill>
              </a:rPr>
              <a:t>Potpora</a:t>
            </a:r>
            <a:r>
              <a:rPr lang="hr-HR" sz="4300" b="1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hr-HR" altLang="x-none" sz="1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71450" indent="-171450" algn="ctr"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hr-HR" altLang="x-none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hr-HR" altLang="x-none" sz="4800" b="1" dirty="0" err="1" smtClean="0">
                <a:solidFill>
                  <a:srgbClr val="0000FF"/>
                </a:solidFill>
                <a:cs typeface="Times New Roman" pitchFamily="18" charset="0"/>
              </a:rPr>
              <a:t>max</a:t>
            </a:r>
            <a:r>
              <a:rPr lang="hr-HR" altLang="x-none" sz="4800" b="1" dirty="0" smtClean="0">
                <a:solidFill>
                  <a:srgbClr val="0000FF"/>
                </a:solidFill>
                <a:cs typeface="Times New Roman" pitchFamily="18" charset="0"/>
              </a:rPr>
              <a:t>. 3 </a:t>
            </a:r>
            <a:r>
              <a:rPr lang="hr-HR" altLang="x-none" sz="4800" b="1" dirty="0" err="1" smtClean="0">
                <a:solidFill>
                  <a:srgbClr val="0000FF"/>
                </a:solidFill>
                <a:cs typeface="Times New Roman" pitchFamily="18" charset="0"/>
              </a:rPr>
              <a:t>mil</a:t>
            </a:r>
            <a:r>
              <a:rPr lang="hr-HR" altLang="x-none" sz="4800" b="1" dirty="0" smtClean="0">
                <a:solidFill>
                  <a:srgbClr val="0000FF"/>
                </a:solidFill>
                <a:cs typeface="Times New Roman" pitchFamily="18" charset="0"/>
              </a:rPr>
              <a:t> €</a:t>
            </a:r>
            <a:endParaRPr lang="hr-HR" altLang="x-none" sz="4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endParaRPr lang="hr-HR" altLang="x-none" dirty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04E1E532B3A14DA0FF91F4DEF707C9" ma:contentTypeVersion="0" ma:contentTypeDescription="Stvaranje novog dokumenta." ma:contentTypeScope="" ma:versionID="8455b68115d2757b0e224b7320799ca1">
  <xsd:schema xmlns:xsd="http://www.w3.org/2001/XMLSchema" xmlns:p="http://schemas.microsoft.com/office/2006/metadata/properties" targetNamespace="http://schemas.microsoft.com/office/2006/metadata/properties" ma:root="true" ma:fieldsID="1d97e499e0d4691b69ccc240477250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1D2BEE2-D827-4C31-8711-014E36C7B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1361ED-26C3-4EA4-ACD2-E8AC66FA7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ABB813-4FCE-4EE5-9B9E-FEB0A22F9B2B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14975</TotalTime>
  <Words>1340</Words>
  <Application>Microsoft Office PowerPoint</Application>
  <PresentationFormat>On-screen Show (4:3)</PresentationFormat>
  <Paragraphs>302</Paragraphs>
  <Slides>46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Custom Design</vt:lpstr>
      <vt:lpstr>Slide 1</vt:lpstr>
      <vt:lpstr>Slide 2</vt:lpstr>
      <vt:lpstr>Slide 3</vt:lpstr>
      <vt:lpstr>CILJEVI I PRIORITETI</vt:lpstr>
      <vt:lpstr>Slide 5</vt:lpstr>
      <vt:lpstr>Slide 6</vt:lpstr>
      <vt:lpstr>Sredstva javne potpre u ovom natječaju za Operciju 4.1.1. iznose  370 mil kn</vt:lpstr>
      <vt:lpstr>MJERA 4 - ULAGANJA U FIZIČKU IMOVINU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FINANCIJSKI PLAN 2014. – 2020. (u EUR)</vt:lpstr>
      <vt:lpstr>Slide 35</vt:lpstr>
      <vt:lpstr>Slide 36</vt:lpstr>
      <vt:lpstr>PROJEKTI SE PRIJAVLJUJU NA NATJEČAJE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MPŠVG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Odjel</dc:title>
  <dc:creator>Marin Kukoč</dc:creator>
  <cp:lastModifiedBy>Stevo</cp:lastModifiedBy>
  <cp:revision>1406</cp:revision>
  <cp:lastPrinted>2014-02-03T11:45:53Z</cp:lastPrinted>
  <dcterms:created xsi:type="dcterms:W3CDTF">2006-10-30T13:35:05Z</dcterms:created>
  <dcterms:modified xsi:type="dcterms:W3CDTF">2015-02-01T19:35:29Z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0x0101001804E1E532B3A14DA0FF91F4DEF707C9</vt:lpwstr>
  </property>
</Properties>
</file>